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sldIdLst>
    <p:sldId id="257" r:id="rId2"/>
    <p:sldId id="922" r:id="rId3"/>
    <p:sldId id="963" r:id="rId4"/>
    <p:sldId id="952" r:id="rId5"/>
    <p:sldId id="396" r:id="rId6"/>
    <p:sldId id="905" r:id="rId7"/>
    <p:sldId id="951" r:id="rId8"/>
    <p:sldId id="862" r:id="rId9"/>
    <p:sldId id="924" r:id="rId10"/>
    <p:sldId id="944" r:id="rId11"/>
    <p:sldId id="945" r:id="rId12"/>
    <p:sldId id="946" r:id="rId13"/>
    <p:sldId id="923" r:id="rId14"/>
    <p:sldId id="947" r:id="rId15"/>
    <p:sldId id="955" r:id="rId16"/>
    <p:sldId id="956" r:id="rId17"/>
    <p:sldId id="957" r:id="rId18"/>
    <p:sldId id="874" r:id="rId19"/>
    <p:sldId id="871" r:id="rId20"/>
    <p:sldId id="872" r:id="rId21"/>
    <p:sldId id="958" r:id="rId22"/>
    <p:sldId id="925" r:id="rId23"/>
    <p:sldId id="975" r:id="rId24"/>
    <p:sldId id="967" r:id="rId25"/>
    <p:sldId id="959" r:id="rId26"/>
    <p:sldId id="926" r:id="rId27"/>
    <p:sldId id="891" r:id="rId28"/>
    <p:sldId id="898" r:id="rId29"/>
    <p:sldId id="893" r:id="rId30"/>
    <p:sldId id="892" r:id="rId31"/>
    <p:sldId id="894" r:id="rId32"/>
    <p:sldId id="895" r:id="rId33"/>
    <p:sldId id="908" r:id="rId34"/>
    <p:sldId id="977" r:id="rId35"/>
    <p:sldId id="978" r:id="rId36"/>
    <p:sldId id="949" r:id="rId37"/>
    <p:sldId id="930" r:id="rId38"/>
    <p:sldId id="960" r:id="rId39"/>
    <p:sldId id="927" r:id="rId40"/>
    <p:sldId id="899" r:id="rId41"/>
    <p:sldId id="928" r:id="rId42"/>
    <p:sldId id="890" r:id="rId43"/>
    <p:sldId id="966" r:id="rId44"/>
    <p:sldId id="948" r:id="rId45"/>
    <p:sldId id="929" r:id="rId46"/>
    <p:sldId id="962" r:id="rId47"/>
    <p:sldId id="968" r:id="rId48"/>
    <p:sldId id="931" r:id="rId49"/>
    <p:sldId id="932" r:id="rId50"/>
    <p:sldId id="933" r:id="rId51"/>
    <p:sldId id="934" r:id="rId52"/>
    <p:sldId id="935" r:id="rId53"/>
    <p:sldId id="936" r:id="rId54"/>
    <p:sldId id="937" r:id="rId55"/>
    <p:sldId id="938" r:id="rId56"/>
    <p:sldId id="939" r:id="rId57"/>
    <p:sldId id="940" r:id="rId58"/>
    <p:sldId id="950" r:id="rId59"/>
    <p:sldId id="882" r:id="rId60"/>
    <p:sldId id="885" r:id="rId61"/>
    <p:sldId id="979" r:id="rId62"/>
    <p:sldId id="973" r:id="rId63"/>
    <p:sldId id="784" r:id="rId64"/>
    <p:sldId id="787" r:id="rId65"/>
    <p:sldId id="788" r:id="rId66"/>
    <p:sldId id="789" r:id="rId67"/>
    <p:sldId id="790" r:id="rId68"/>
    <p:sldId id="844" r:id="rId69"/>
    <p:sldId id="732" r:id="rId70"/>
    <p:sldId id="845" r:id="rId71"/>
    <p:sldId id="877" r:id="rId72"/>
    <p:sldId id="785" r:id="rId73"/>
    <p:sldId id="969" r:id="rId74"/>
    <p:sldId id="833" r:id="rId75"/>
    <p:sldId id="821" r:id="rId76"/>
    <p:sldId id="694" r:id="rId77"/>
    <p:sldId id="842" r:id="rId78"/>
    <p:sldId id="841" r:id="rId79"/>
    <p:sldId id="814" r:id="rId80"/>
    <p:sldId id="822" r:id="rId81"/>
    <p:sldId id="825" r:id="rId82"/>
    <p:sldId id="813" r:id="rId83"/>
    <p:sldId id="827" r:id="rId84"/>
    <p:sldId id="866" r:id="rId85"/>
    <p:sldId id="865" r:id="rId86"/>
    <p:sldId id="863" r:id="rId87"/>
    <p:sldId id="864" r:id="rId88"/>
    <p:sldId id="868" r:id="rId89"/>
    <p:sldId id="836" r:id="rId90"/>
    <p:sldId id="834" r:id="rId91"/>
    <p:sldId id="701" r:id="rId92"/>
    <p:sldId id="941" r:id="rId93"/>
    <p:sldId id="942" r:id="rId94"/>
    <p:sldId id="943" r:id="rId95"/>
    <p:sldId id="964" r:id="rId96"/>
    <p:sldId id="849" r:id="rId97"/>
    <p:sldId id="970" r:id="rId98"/>
    <p:sldId id="961" r:id="rId99"/>
    <p:sldId id="873" r:id="rId100"/>
    <p:sldId id="896" r:id="rId101"/>
    <p:sldId id="818" r:id="rId102"/>
    <p:sldId id="820" r:id="rId103"/>
    <p:sldId id="869" r:id="rId104"/>
    <p:sldId id="266" r:id="rId105"/>
    <p:sldId id="914" r:id="rId106"/>
    <p:sldId id="920" r:id="rId107"/>
    <p:sldId id="913" r:id="rId108"/>
    <p:sldId id="921" r:id="rId109"/>
    <p:sldId id="915" r:id="rId110"/>
    <p:sldId id="809" r:id="rId111"/>
    <p:sldId id="776" r:id="rId112"/>
    <p:sldId id="971" r:id="rId113"/>
    <p:sldId id="730" r:id="rId114"/>
    <p:sldId id="972" r:id="rId115"/>
    <p:sldId id="731" r:id="rId116"/>
    <p:sldId id="837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48"/>
    <p:restoredTop sz="96327"/>
  </p:normalViewPr>
  <p:slideViewPr>
    <p:cSldViewPr snapToGrid="0" snapToObjects="1">
      <p:cViewPr varScale="1">
        <p:scale>
          <a:sx n="117" d="100"/>
          <a:sy n="117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7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CC327-AF56-C14D-AA77-1D566FC245B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1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CC327-AF56-C14D-AA77-1D566FC245B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0B0A-8707-F246-8C44-C690897CF734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590-19s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42.png"/><Relationship Id="rId7" Type="http://schemas.openxmlformats.org/officeDocument/2006/relationships/image" Target="../media/image461.png"/><Relationship Id="rId12" Type="http://schemas.openxmlformats.org/officeDocument/2006/relationships/image" Target="../media/image50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11" Type="http://schemas.openxmlformats.org/officeDocument/2006/relationships/image" Target="../media/image490.png"/><Relationship Id="rId5" Type="http://schemas.openxmlformats.org/officeDocument/2006/relationships/image" Target="../media/image451.png"/><Relationship Id="rId10" Type="http://schemas.openxmlformats.org/officeDocument/2006/relationships/image" Target="../media/image480.png"/><Relationship Id="rId4" Type="http://schemas.openxmlformats.org/officeDocument/2006/relationships/image" Target="../media/image440.png"/><Relationship Id="rId9" Type="http://schemas.openxmlformats.org/officeDocument/2006/relationships/image" Target="../media/image4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hyperlink" Target="https://arxiv.org/pdf/2002.11985.pdf" TargetMode="Externa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94.png"/><Relationship Id="rId7" Type="http://schemas.openxmlformats.org/officeDocument/2006/relationships/image" Target="../media/image7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9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hyperlink" Target="https://syncedreview.com/2020/02/12/17-billion-parameters-microsoft-deepspeed-breeds-worlds-largest-nlp-model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arxiv.org/pdf/2204.02311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hyperlink" Target="https://syncedreview.com/2020/02/12/17-billion-parameters-microsoft-deepspeed-breeds-worlds-largest-nlp-model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590-19s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83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addlePaddle/PaddleNLP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8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squad/viewer/plain_text/trai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qqp/train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42.png"/><Relationship Id="rId7" Type="http://schemas.openxmlformats.org/officeDocument/2006/relationships/image" Target="../media/image13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Cloze_test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kwchurch/gft/blob/master/examples/summary_examples/model/model.HuggingFace/roberta-base.sh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huggingface.co/docs/transformers/v4.16.2/en/main_classes/pipelin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paperswithcode.com/dataset/glue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60.png"/><Relationship Id="rId5" Type="http://schemas.openxmlformats.org/officeDocument/2006/relationships/image" Target="../media/image240.png"/><Relationship Id="rId10" Type="http://schemas.openxmlformats.org/officeDocument/2006/relationships/image" Target="../media/image251.png"/><Relationship Id="rId4" Type="http://schemas.openxmlformats.org/officeDocument/2006/relationships/image" Target="../media/image15.png"/><Relationship Id="rId9" Type="http://schemas.openxmlformats.org/officeDocument/2006/relationships/image" Target="../media/image15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dirty="0"/>
              <a:t>ACL-2022 Tutorial:</a:t>
            </a:r>
            <a:br>
              <a:rPr lang="en-US" dirty="0"/>
            </a:br>
            <a:r>
              <a:rPr lang="en-US" sz="5300" dirty="0"/>
              <a:t>Part A: Simple Uses of Deep Nets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Ken Church, Baidu, USA</a:t>
            </a:r>
          </a:p>
          <a:p>
            <a:r>
              <a:rPr lang="en-US" dirty="0"/>
              <a:t>Valia </a:t>
            </a:r>
            <a:r>
              <a:rPr lang="en-US" dirty="0" err="1"/>
              <a:t>Kordoni</a:t>
            </a:r>
            <a:r>
              <a:rPr lang="en-US" dirty="0"/>
              <a:t>, Humboldt-</a:t>
            </a:r>
            <a:r>
              <a:rPr lang="en-US" dirty="0" err="1"/>
              <a:t>Universitaet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Berlin, Germany</a:t>
            </a:r>
          </a:p>
          <a:p>
            <a:r>
              <a:rPr lang="en-US" dirty="0"/>
              <a:t>Gary Marcus, </a:t>
            </a:r>
            <a:r>
              <a:rPr lang="en-US" dirty="0" err="1"/>
              <a:t>Robust.AI</a:t>
            </a:r>
            <a:endParaRPr lang="en-US" dirty="0"/>
          </a:p>
          <a:p>
            <a:r>
              <a:rPr lang="en-US" dirty="0"/>
              <a:t>Ernest Davis, NYU</a:t>
            </a:r>
          </a:p>
          <a:p>
            <a:r>
              <a:rPr lang="en-US" dirty="0" err="1"/>
              <a:t>Yanjun</a:t>
            </a:r>
            <a:r>
              <a:rPr lang="en-US" dirty="0"/>
              <a:t> MA, Baidu, China</a:t>
            </a:r>
          </a:p>
          <a:p>
            <a:r>
              <a:rPr lang="en-US" dirty="0" err="1"/>
              <a:t>Zeyu</a:t>
            </a:r>
            <a:r>
              <a:rPr lang="en-US" dirty="0"/>
              <a:t> Chen, Baidu, China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0" y="77410"/>
            <a:ext cx="1173540" cy="1564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F5B51-13DE-2C4E-9FBA-77B41F2A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638" y="77410"/>
            <a:ext cx="1573590" cy="157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1535D-D261-2F49-92F3-85633F9CA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05" y="77410"/>
            <a:ext cx="1614714" cy="1614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EC9CB-38AD-604F-911C-BA2432E7E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408" y="85272"/>
            <a:ext cx="1279192" cy="1598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695123" y="1721956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FAA99-8D76-B34A-9977-038446C4EA34}"/>
              </a:ext>
            </a:extLst>
          </p:cNvPr>
          <p:cNvSpPr txBox="1"/>
          <p:nvPr/>
        </p:nvSpPr>
        <p:spPr>
          <a:xfrm>
            <a:off x="10830076" y="1761924"/>
            <a:ext cx="62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Zeyu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12DC-FCC0-0F44-BCBD-3AE50B3E15DC}"/>
              </a:ext>
            </a:extLst>
          </p:cNvPr>
          <p:cNvSpPr txBox="1"/>
          <p:nvPr/>
        </p:nvSpPr>
        <p:spPr>
          <a:xfrm>
            <a:off x="9103947" y="1782486"/>
            <a:ext cx="81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Yanjun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2804885" y="178248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FB10D-DAF5-1A46-AC90-BDA55D29FE82}"/>
              </a:ext>
            </a:extLst>
          </p:cNvPr>
          <p:cNvSpPr txBox="1"/>
          <p:nvPr/>
        </p:nvSpPr>
        <p:spPr>
          <a:xfrm>
            <a:off x="5002590" y="1765729"/>
            <a:ext cx="62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3EFF1-22B4-4146-93A6-A61941C37EC9}"/>
              </a:ext>
            </a:extLst>
          </p:cNvPr>
          <p:cNvSpPr txBox="1"/>
          <p:nvPr/>
        </p:nvSpPr>
        <p:spPr>
          <a:xfrm>
            <a:off x="7114419" y="176192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Ernie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33567F-3862-524C-9ED4-5E58C402C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591994" y="160457"/>
            <a:ext cx="1665554" cy="1551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19A15F-7196-8741-A58F-2548D70F86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76"/>
          <a:stretch/>
        </p:blipFill>
        <p:spPr>
          <a:xfrm>
            <a:off x="10444545" y="98122"/>
            <a:ext cx="1306361" cy="16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4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40984" y="136524"/>
            <a:ext cx="4985043" cy="611684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71" y="36036"/>
            <a:ext cx="39259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D4680B-3C18-644B-1696-9D8E4863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799" y="1581178"/>
            <a:ext cx="3551211" cy="823912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https://comp590-19s.github.io/</a:t>
            </a:r>
            <a:r>
              <a:rPr lang="en-US" sz="1800" dirty="0"/>
              <a:t> </a:t>
            </a:r>
          </a:p>
          <a:p>
            <a:r>
              <a:rPr lang="en-US" sz="1800" dirty="0"/>
              <a:t>Kris Jordan (UNC Chapel Hill, 2019)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D0DF8BF-61B8-157D-E470-E1D869F94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7185" y="2587439"/>
            <a:ext cx="6061004" cy="3786891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147" y="136524"/>
            <a:ext cx="3053074" cy="507631"/>
          </a:xfrm>
        </p:spPr>
        <p:txBody>
          <a:bodyPr>
            <a:normAutofit/>
          </a:bodyPr>
          <a:lstStyle/>
          <a:p>
            <a:r>
              <a:rPr lang="en-US" dirty="0"/>
              <a:t>Bentley (CACM-1986)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1AA60-C762-178C-818E-CC1B55F7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" y="36036"/>
            <a:ext cx="1456551" cy="22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ching in Lecture">
            <a:extLst>
              <a:ext uri="{FF2B5EF4-FFF2-40B4-BE49-F238E27FC236}">
                <a16:creationId xmlns:a16="http://schemas.microsoft.com/office/drawing/2014/main" id="{72DDE89B-077C-83F0-72B8-C54DBF4D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5" y="961763"/>
            <a:ext cx="2072259" cy="13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33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A3C0-AF89-0647-A4EC-72DDFC5E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ADDE5-5D72-1744-9F91-9F9C75D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(base)</a:t>
                </a: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30B4CE4E-6D7D-1346-BBD4-5FD00756CD15}"/>
                  </a:ext>
                </a:extLst>
              </p:cNvPr>
              <p:cNvSpPr/>
              <p:nvPr/>
            </p:nvSpPr>
            <p:spPr>
              <a:xfrm>
                <a:off x="1303020" y="1808110"/>
                <a:ext cx="2388373" cy="882396"/>
              </a:xfrm>
              <a:prstGeom prst="wedgeRoundRectCallout">
                <a:avLst>
                  <a:gd name="adj1" fmla="val 54286"/>
                  <a:gd name="adj2" fmla="val 8026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30B4CE4E-6D7D-1346-BBD4-5FD00756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20" y="1808110"/>
                <a:ext cx="2388373" cy="882396"/>
              </a:xfrm>
              <a:prstGeom prst="wedgeRoundRectCallout">
                <a:avLst>
                  <a:gd name="adj1" fmla="val 54286"/>
                  <a:gd name="adj2" fmla="val 80267"/>
                  <a:gd name="adj3" fmla="val 16667"/>
                </a:avLst>
              </a:prstGeom>
              <a:blipFill>
                <a:blip r:embed="rId9"/>
                <a:stretch>
                  <a:fillRect l="-1990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512373A-F1C0-424F-BEFB-B73EDA943C8C}"/>
                  </a:ext>
                </a:extLst>
              </p:cNvPr>
              <p:cNvSpPr/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286"/>
                  <a:gd name="adj2" fmla="val 29736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512373A-F1C0-424F-BEFB-B73EDA943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286"/>
                  <a:gd name="adj2" fmla="val 297365"/>
                  <a:gd name="adj3" fmla="val 16667"/>
                </a:avLst>
              </a:prstGeom>
              <a:blipFill>
                <a:blip r:embed="rId10"/>
                <a:stretch>
                  <a:fillRect l="-2010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CE93D790-104C-F04E-A9A9-206DBF703E23}"/>
                  </a:ext>
                </a:extLst>
              </p:cNvPr>
              <p:cNvSpPr/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477"/>
                  <a:gd name="adj2" fmla="val 36368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CE93D790-104C-F04E-A9A9-206DBF703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477"/>
                  <a:gd name="adj2" fmla="val 363686"/>
                  <a:gd name="adj3" fmla="val 16667"/>
                </a:avLst>
              </a:prstGeom>
              <a:blipFill>
                <a:blip r:embed="rId11"/>
                <a:stretch>
                  <a:fillRect l="-2010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D215D8C9-E4B3-D449-BC29-C5451CF4F074}"/>
                  </a:ext>
                </a:extLst>
              </p:cNvPr>
              <p:cNvSpPr/>
              <p:nvPr/>
            </p:nvSpPr>
            <p:spPr>
              <a:xfrm>
                <a:off x="1303019" y="1812524"/>
                <a:ext cx="2388373" cy="882396"/>
              </a:xfrm>
              <a:prstGeom prst="wedgeRoundRectCallout">
                <a:avLst>
                  <a:gd name="adj1" fmla="val 53520"/>
                  <a:gd name="adj2" fmla="val 4346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D215D8C9-E4B3-D449-BC29-C5451CF4F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12524"/>
                <a:ext cx="2388373" cy="882396"/>
              </a:xfrm>
              <a:prstGeom prst="wedgeRoundRectCallout">
                <a:avLst>
                  <a:gd name="adj1" fmla="val 53520"/>
                  <a:gd name="adj2" fmla="val 434670"/>
                  <a:gd name="adj3" fmla="val 16667"/>
                </a:avLst>
              </a:prstGeom>
              <a:blipFill>
                <a:blip r:embed="rId12"/>
                <a:stretch>
                  <a:fillRect l="-2030" t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4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igure 0">
            <a:extLst>
              <a:ext uri="{FF2B5EF4-FFF2-40B4-BE49-F238E27FC236}">
                <a16:creationId xmlns:a16="http://schemas.microsoft.com/office/drawing/2014/main" id="{B53E7BE5-1E5E-9D4C-9F38-6F0FEEFC12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541773"/>
            <a:ext cx="5932465" cy="321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FCE4E-3026-A444-ACC1-332F186D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Compression (Distillation): </a:t>
            </a:r>
            <a:br>
              <a:rPr lang="en-US" dirty="0"/>
            </a:br>
            <a:r>
              <a:rPr lang="en-US" dirty="0"/>
              <a:t>Important for Commercial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DEA0D-21F4-0D4F-B3F2-1F6990B4D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Popular Choices on Hubs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E10C9-5B5F-114F-9A74-0DF9626BA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Compression:</a:t>
            </a:r>
          </a:p>
          <a:p>
            <a:r>
              <a:rPr lang="en-US" dirty="0"/>
              <a:t>Trade-offs: Size vs. Accuracy</a:t>
            </a:r>
          </a:p>
        </p:txBody>
      </p:sp>
      <p:pic>
        <p:nvPicPr>
          <p:cNvPr id="11" name="Content Placeholder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043CB25-55C7-0F48-82F6-58BF39B513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46800" y="2505075"/>
            <a:ext cx="4033988" cy="368458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336AF-19D8-3648-B8AC-CAF718CE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54ECE-170F-C443-A38F-9E7652D0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ACDB1-25B8-BF45-8985-B9627DAB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36DF1-5C32-094B-9845-BD5298DAC707}"/>
              </a:ext>
            </a:extLst>
          </p:cNvPr>
          <p:cNvSpPr txBox="1"/>
          <p:nvPr/>
        </p:nvSpPr>
        <p:spPr>
          <a:xfrm>
            <a:off x="6746800" y="6123543"/>
            <a:ext cx="37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https://arxiv.org/pdf/2002.11985.pdf</a:t>
            </a:r>
            <a:r>
              <a:rPr lang="en-US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295AD8-36F2-444C-9247-2C2119DF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17" y="2475653"/>
            <a:ext cx="4614278" cy="44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56D2355-7158-DF44-93CE-29FA096D7746}"/>
              </a:ext>
            </a:extLst>
          </p:cNvPr>
          <p:cNvSpPr/>
          <p:nvPr/>
        </p:nvSpPr>
        <p:spPr>
          <a:xfrm>
            <a:off x="5240944" y="3280728"/>
            <a:ext cx="2214394" cy="671194"/>
          </a:xfrm>
          <a:prstGeom prst="wedgeRoundRectCallout">
            <a:avLst>
              <a:gd name="adj1" fmla="val 94048"/>
              <a:gd name="adj2" fmla="val 172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Pick any two</a:t>
            </a:r>
            <a:endParaRPr lang="en-US" sz="1050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60B047A-6CBF-2842-BDF4-BCA423B50BAC}"/>
              </a:ext>
            </a:extLst>
          </p:cNvPr>
          <p:cNvSpPr/>
          <p:nvPr/>
        </p:nvSpPr>
        <p:spPr>
          <a:xfrm>
            <a:off x="9831608" y="6032696"/>
            <a:ext cx="2214394" cy="783212"/>
          </a:xfrm>
          <a:prstGeom prst="wedgeRoundRectCallout">
            <a:avLst>
              <a:gd name="adj1" fmla="val -42750"/>
              <a:gd name="adj2" fmla="val -757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Compressed</a:t>
            </a:r>
            <a:endParaRPr lang="en-US" sz="1050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E07D258-55B3-6947-AF1C-593D52BF3207}"/>
              </a:ext>
            </a:extLst>
          </p:cNvPr>
          <p:cNvSpPr/>
          <p:nvPr/>
        </p:nvSpPr>
        <p:spPr>
          <a:xfrm>
            <a:off x="9831608" y="6032696"/>
            <a:ext cx="2214394" cy="783212"/>
          </a:xfrm>
          <a:prstGeom prst="wedgeRoundRectCallout">
            <a:avLst>
              <a:gd name="adj1" fmla="val -127815"/>
              <a:gd name="adj2" fmla="val -559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Compressed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5896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/>
      <p:bldP spid="16" grpId="0" animBg="1"/>
      <p:bldP spid="18" grpId="0" animBg="1"/>
      <p:bldP spid="1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4252C60-5A3E-854C-9DBC-61D02119F3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6676" y="1328566"/>
            <a:ext cx="5823336" cy="6111383"/>
          </a:xfr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186FA6C-5A54-8D45-8AAF-6D8765A0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7" y="68114"/>
            <a:ext cx="5454059" cy="524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27813-6B27-0C4A-98A7-33CD3AD3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24975" cy="1325563"/>
          </a:xfrm>
        </p:spPr>
        <p:txBody>
          <a:bodyPr>
            <a:noAutofit/>
          </a:bodyPr>
          <a:lstStyle/>
          <a:p>
            <a:r>
              <a:rPr lang="en-US" sz="3200" dirty="0"/>
              <a:t>Lesson: Focus on Bottlenecks</a:t>
            </a:r>
            <a:br>
              <a:rPr lang="en-US" sz="3600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1723A1D-F7A9-2A47-8F74-A1EF0B0E96A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743135" cy="4351338"/>
              </a:xfrm>
            </p:spPr>
            <p:txBody>
              <a:bodyPr/>
              <a:lstStyle/>
              <a:p>
                <a:r>
                  <a:rPr lang="en-US" dirty="0"/>
                  <a:t>Fixed Costs: One-time up-front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Training Costs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5 cars</a:t>
                </a:r>
              </a:p>
              <a:p>
                <a:r>
                  <a:rPr lang="en-US" dirty="0"/>
                  <a:t>Variable Costs: Recurring costs</a:t>
                </a:r>
              </a:p>
              <a:p>
                <a:pPr lvl="1"/>
                <a:r>
                  <a:rPr lang="en-US" dirty="0"/>
                  <a:t>Inference Costs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5 cars</a:t>
                </a:r>
              </a:p>
              <a:p>
                <a:pPr lvl="2"/>
                <a:r>
                  <a:rPr lang="en-US" dirty="0"/>
                  <a:t>Deploy a model to 1B people</a:t>
                </a:r>
              </a:p>
              <a:p>
                <a:pPr lvl="2"/>
                <a:r>
                  <a:rPr lang="en-US" dirty="0"/>
                  <a:t>Who use it every day (for years)</a:t>
                </a:r>
              </a:p>
              <a:p>
                <a:r>
                  <a:rPr lang="en-US" dirty="0"/>
                  <a:t>If the application goes viral (success)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𝑣𝑎𝑟𝑖𝑎𝑏𝑙𝑒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1723A1D-F7A9-2A47-8F74-A1EF0B0E9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743135" cy="4351338"/>
              </a:xfrm>
              <a:blipFill>
                <a:blip r:embed="rId5"/>
                <a:stretch>
                  <a:fillRect l="-1762" t="-2326" r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95CE6-11C1-0541-97D2-6B8076F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ED9C8-B190-D845-AB85-20BF39FC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1D7BF-C119-0244-9B61-D0C4185C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9D063B-8BB6-DF4D-9A8B-C6A3001AAFA8}"/>
              </a:ext>
            </a:extLst>
          </p:cNvPr>
          <p:cNvSpPr txBox="1">
            <a:spLocks/>
          </p:cNvSpPr>
          <p:nvPr/>
        </p:nvSpPr>
        <p:spPr>
          <a:xfrm>
            <a:off x="0" y="4604824"/>
            <a:ext cx="5897879" cy="1669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5D32438-4FBA-954B-8244-FCAD005D024C}"/>
              </a:ext>
            </a:extLst>
          </p:cNvPr>
          <p:cNvSpPr/>
          <p:nvPr/>
        </p:nvSpPr>
        <p:spPr>
          <a:xfrm>
            <a:off x="10310446" y="2204514"/>
            <a:ext cx="1220372" cy="603074"/>
          </a:xfrm>
          <a:prstGeom prst="wedgeRoundRectCallout">
            <a:avLst>
              <a:gd name="adj1" fmla="val -80031"/>
              <a:gd name="adj2" fmla="val 33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Relatively small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34E1D41-A5C1-E145-859E-ADFA48D5D321}"/>
                  </a:ext>
                </a:extLst>
              </p:cNvPr>
              <p:cNvSpPr/>
              <p:nvPr/>
            </p:nvSpPr>
            <p:spPr>
              <a:xfrm>
                <a:off x="6128826" y="205762"/>
                <a:ext cx="5401992" cy="1340640"/>
              </a:xfrm>
              <a:prstGeom prst="wedgeRoundRectCallout">
                <a:avLst>
                  <a:gd name="adj1" fmla="val -58695"/>
                  <a:gd name="adj2" fmla="val 1441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Bottleneck for Global Warming: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𝑡𝑟𝑎𝑛𝑠𝑝𝑜𝑟𝑡𝑎𝑡𝑖𝑜𝑛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𝑐𝑎𝑟𝑠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𝑠𝑚𝑎𝑟𝑡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𝑠𝑝𝑒𝑎𝑘𝑒𝑟𝑠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≫5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34E1D41-A5C1-E145-859E-ADFA48D5D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826" y="205762"/>
                <a:ext cx="5401992" cy="1340640"/>
              </a:xfrm>
              <a:prstGeom prst="wedgeRoundRectCallout">
                <a:avLst>
                  <a:gd name="adj1" fmla="val -58695"/>
                  <a:gd name="adj2" fmla="val 14413"/>
                  <a:gd name="adj3" fmla="val 16667"/>
                </a:avLst>
              </a:prstGeom>
              <a:blipFill>
                <a:blip r:embed="rId6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120D1B91-C693-024E-83DC-A0E28AD3E642}"/>
                  </a:ext>
                </a:extLst>
              </p:cNvPr>
              <p:cNvSpPr/>
              <p:nvPr/>
            </p:nvSpPr>
            <p:spPr>
              <a:xfrm>
                <a:off x="5462574" y="1665277"/>
                <a:ext cx="6136618" cy="1210799"/>
              </a:xfrm>
              <a:prstGeom prst="wedgeRoundRectCallout">
                <a:avLst>
                  <a:gd name="adj1" fmla="val -106804"/>
                  <a:gd name="adj2" fmla="val 11477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/>
                  <a:t>Commercial Practice: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120D1B91-C693-024E-83DC-A0E28AD3E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574" y="1665277"/>
                <a:ext cx="6136618" cy="1210799"/>
              </a:xfrm>
              <a:prstGeom prst="wedgeRoundRectCallout">
                <a:avLst>
                  <a:gd name="adj1" fmla="val -106804"/>
                  <a:gd name="adj2" fmla="val 114779"/>
                  <a:gd name="adj3" fmla="val 16667"/>
                </a:avLst>
              </a:prstGeom>
              <a:blipFill>
                <a:blip r:embed="rId7"/>
                <a:stretch>
                  <a:fillRect t="-7500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05D31B92-4877-9A44-99B2-DE0918EEEFC7}"/>
                  </a:ext>
                </a:extLst>
              </p:cNvPr>
              <p:cNvSpPr/>
              <p:nvPr/>
            </p:nvSpPr>
            <p:spPr>
              <a:xfrm>
                <a:off x="5462574" y="1674496"/>
                <a:ext cx="6136618" cy="1210799"/>
              </a:xfrm>
              <a:prstGeom prst="wedgeRoundRectCallout">
                <a:avLst>
                  <a:gd name="adj1" fmla="val -61262"/>
                  <a:gd name="adj2" fmla="val 8960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/>
                  <a:t>Commercial Practice: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05D31B92-4877-9A44-99B2-DE0918EE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574" y="1674496"/>
                <a:ext cx="6136618" cy="1210799"/>
              </a:xfrm>
              <a:prstGeom prst="wedgeRoundRectCallout">
                <a:avLst>
                  <a:gd name="adj1" fmla="val -61262"/>
                  <a:gd name="adj2" fmla="val 89605"/>
                  <a:gd name="adj3" fmla="val 16667"/>
                </a:avLst>
              </a:prstGeom>
              <a:blipFill>
                <a:blip r:embed="rId8"/>
                <a:stretch>
                  <a:fillRect t="-8889" r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16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309F452B-6E98-D64B-97F2-5308BFB8D0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5300" strike="dblStrike" dirty="0"/>
                  <a:t>Base/Foundation/Pre-Trained Models</a:t>
                </a:r>
                <a:br>
                  <a:rPr lang="en-US" dirty="0"/>
                </a:br>
                <a:r>
                  <a:rPr lang="en-US" b="1" i="1" u="dbl" dirty="0">
                    <a:highlight>
                      <a:srgbClr val="FFFF00"/>
                    </a:highlight>
                  </a:rPr>
                  <a:t>Recommendation</a:t>
                </a:r>
                <a:r>
                  <a:rPr lang="en-US" dirty="0"/>
                  <a:t>: Download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Hubs</a:t>
                </a:r>
                <a:endParaRPr lang="en-US" i="1" dirty="0"/>
              </a:p>
            </p:txBody>
          </p:sp>
        </mc:Choice>
        <mc:Fallback xmlns=""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309F452B-6E98-D64B-97F2-5308BFB8D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54" t="-1714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737C89F-FD40-E342-ABC9-A3E1F8B25B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Some Popular Pre-Trained Models: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737C89F-FD40-E342-ABC9-A3E1F8B25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96EE63-42CA-8D43-AC54-3AA440482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Some Popular Datasets for Pre-Training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C08A3-27F7-5746-8F2A-DA812F5C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4DE2E-8DF6-C642-8988-3CB2B161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5B19-75A8-DF4F-ADF1-5A5A1DC1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9DCCB7-EC5D-414F-A51D-ACA6EF5B209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7" y="2505075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5D7E1C-C278-1D42-B3AE-D4BE1233CAD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05074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9682F3F0-FA44-2F43-8FEC-029BBD4A1E21}"/>
              </a:ext>
            </a:extLst>
          </p:cNvPr>
          <p:cNvSpPr/>
          <p:nvPr/>
        </p:nvSpPr>
        <p:spPr>
          <a:xfrm>
            <a:off x="2360204" y="5845979"/>
            <a:ext cx="4320081" cy="668969"/>
          </a:xfrm>
          <a:prstGeom prst="wedgeRoundRectCallout">
            <a:avLst>
              <a:gd name="adj1" fmla="val -26689"/>
              <a:gd name="adj2" fmla="val -982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DDI </a:t>
            </a:r>
            <a:r>
              <a:rPr lang="en-US" sz="2800" dirty="0">
                <a:sym typeface="Wingdings" pitchFamily="2" charset="2"/>
              </a:rPr>
              <a:t> Don’t Do It (yourself)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C1963-48FF-6649-93AC-127AB327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" y="750409"/>
            <a:ext cx="9799014" cy="5513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95F25-6F29-9643-AFD9-34268EBF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5" y="70337"/>
            <a:ext cx="10977251" cy="704272"/>
          </a:xfrm>
        </p:spPr>
        <p:txBody>
          <a:bodyPr>
            <a:normAutofit/>
          </a:bodyPr>
          <a:lstStyle/>
          <a:p>
            <a:r>
              <a:rPr lang="en-US" dirty="0"/>
              <a:t>Bigger Models are Better (but less efficient)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40FCA-3D84-DE40-B813-FFE359BDE6A4}"/>
              </a:ext>
            </a:extLst>
          </p:cNvPr>
          <p:cNvSpPr txBox="1"/>
          <p:nvPr/>
        </p:nvSpPr>
        <p:spPr>
          <a:xfrm>
            <a:off x="124019" y="644836"/>
            <a:ext cx="11957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Source: Microsoft blog (</a:t>
            </a:r>
            <a:r>
              <a:rPr lang="en-US" sz="1100" dirty="0">
                <a:hlinkClick r:id="rId4"/>
              </a:rPr>
              <a:t>https://syncedreview.com/2020/02/12/17-billion-parameters-microsoft-deepspeed-breeds-worlds-largest-nlp-model/</a:t>
            </a:r>
            <a:r>
              <a:rPr lang="en-US" sz="1100" dirty="0"/>
              <a:t>) and Kunle </a:t>
            </a:r>
            <a:r>
              <a:rPr lang="en-US" sz="1100" dirty="0" err="1"/>
              <a:t>Olukton’s</a:t>
            </a:r>
            <a:r>
              <a:rPr lang="en-US" sz="1100" dirty="0"/>
              <a:t> presentation at </a:t>
            </a:r>
            <a:r>
              <a:rPr lang="en-US" sz="1100" dirty="0" err="1"/>
              <a:t>ScaledML</a:t>
            </a:r>
            <a:endParaRPr lang="en-US" sz="11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A2E0878-7A25-FA40-8186-D1BD9CE02195}"/>
              </a:ext>
            </a:extLst>
          </p:cNvPr>
          <p:cNvSpPr/>
          <p:nvPr/>
        </p:nvSpPr>
        <p:spPr>
          <a:xfrm>
            <a:off x="8505020" y="3245339"/>
            <a:ext cx="1752369" cy="943902"/>
          </a:xfrm>
          <a:prstGeom prst="wedgeRoundRectCallout">
            <a:avLst>
              <a:gd name="adj1" fmla="val -77086"/>
              <a:gd name="adj2" fmla="val -133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8b Parameters</a:t>
            </a:r>
          </a:p>
          <a:p>
            <a:pPr algn="ctr"/>
            <a:r>
              <a:rPr lang="en-US" dirty="0"/>
              <a:t>512 GPUs</a:t>
            </a:r>
          </a:p>
          <a:p>
            <a:pPr algn="ctr"/>
            <a:r>
              <a:rPr lang="en-US" dirty="0"/>
              <a:t>20% efficiency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D344EF9-9140-324D-BA80-335666C80BC5}"/>
              </a:ext>
            </a:extLst>
          </p:cNvPr>
          <p:cNvSpPr/>
          <p:nvPr/>
        </p:nvSpPr>
        <p:spPr>
          <a:xfrm>
            <a:off x="9521606" y="1808078"/>
            <a:ext cx="1832194" cy="750277"/>
          </a:xfrm>
          <a:prstGeom prst="wedgeRoundRectCallout">
            <a:avLst>
              <a:gd name="adj1" fmla="val -53618"/>
              <a:gd name="adj2" fmla="val -1179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17b Parameters</a:t>
            </a:r>
          </a:p>
          <a:p>
            <a:pPr algn="ctr"/>
            <a:r>
              <a:rPr lang="en-US" dirty="0"/>
              <a:t>1000 GPUs</a:t>
            </a:r>
          </a:p>
          <a:p>
            <a:pPr algn="ctr"/>
            <a:r>
              <a:rPr lang="en-US" dirty="0"/>
              <a:t>6%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037F1-901F-1746-8A55-ACB92684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C0AA6-FDDF-F34A-8288-DB985FEF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BC0F0-FAAA-804C-8E6F-BFAB43D3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B16C2-1257-934E-8909-E858E1BD9F09}" type="slidenum">
              <a:rPr lang="en-US" smtClean="0"/>
              <a:t>104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AE8EFE-2899-7B41-B8B0-031CC27FC46E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62978"/>
              <a:gd name="adj2" fmla="val -389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48E08B-64F6-1242-829A-0790675FFB70}"/>
              </a:ext>
            </a:extLst>
          </p:cNvPr>
          <p:cNvCxnSpPr>
            <a:cxnSpLocks/>
          </p:cNvCxnSpPr>
          <p:nvPr/>
        </p:nvCxnSpPr>
        <p:spPr>
          <a:xfrm flipV="1">
            <a:off x="2934119" y="5538740"/>
            <a:ext cx="1014883" cy="904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1E8D89-E458-2346-9A30-00DCC65C1B4A}"/>
              </a:ext>
            </a:extLst>
          </p:cNvPr>
          <p:cNvCxnSpPr>
            <a:cxnSpLocks/>
          </p:cNvCxnSpPr>
          <p:nvPr/>
        </p:nvCxnSpPr>
        <p:spPr>
          <a:xfrm flipV="1">
            <a:off x="3989195" y="5345723"/>
            <a:ext cx="1065126" cy="193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BBEE51-4732-AA49-8862-12AC08CC1F6D}"/>
              </a:ext>
            </a:extLst>
          </p:cNvPr>
          <p:cNvCxnSpPr>
            <a:cxnSpLocks/>
          </p:cNvCxnSpPr>
          <p:nvPr/>
        </p:nvCxnSpPr>
        <p:spPr>
          <a:xfrm flipV="1">
            <a:off x="5054321" y="5034224"/>
            <a:ext cx="1041679" cy="3105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07BC1A-CBC8-5B44-B237-3067A55E7F1C}"/>
              </a:ext>
            </a:extLst>
          </p:cNvPr>
          <p:cNvCxnSpPr>
            <a:cxnSpLocks/>
          </p:cNvCxnSpPr>
          <p:nvPr/>
        </p:nvCxnSpPr>
        <p:spPr>
          <a:xfrm flipV="1">
            <a:off x="6096000" y="4493697"/>
            <a:ext cx="985765" cy="55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555CFD-03CD-584A-A39D-7289534250F1}"/>
              </a:ext>
            </a:extLst>
          </p:cNvPr>
          <p:cNvCxnSpPr>
            <a:cxnSpLocks/>
          </p:cNvCxnSpPr>
          <p:nvPr/>
        </p:nvCxnSpPr>
        <p:spPr>
          <a:xfrm flipV="1">
            <a:off x="7061283" y="3857440"/>
            <a:ext cx="766819" cy="6385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9998AC-007B-6F4D-8BFA-99C84758C969}"/>
              </a:ext>
            </a:extLst>
          </p:cNvPr>
          <p:cNvCxnSpPr>
            <a:cxnSpLocks/>
          </p:cNvCxnSpPr>
          <p:nvPr/>
        </p:nvCxnSpPr>
        <p:spPr>
          <a:xfrm flipV="1">
            <a:off x="7769990" y="3134263"/>
            <a:ext cx="591983" cy="770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62804B-C0CB-AD4C-A572-57D8CAAFC017}"/>
              </a:ext>
            </a:extLst>
          </p:cNvPr>
          <p:cNvCxnSpPr>
            <a:cxnSpLocks/>
          </p:cNvCxnSpPr>
          <p:nvPr/>
        </p:nvCxnSpPr>
        <p:spPr>
          <a:xfrm flipV="1">
            <a:off x="8314608" y="2421653"/>
            <a:ext cx="533332" cy="77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D62D14-C807-D444-94E0-7EDFD8221D1F}"/>
              </a:ext>
            </a:extLst>
          </p:cNvPr>
          <p:cNvCxnSpPr>
            <a:cxnSpLocks/>
          </p:cNvCxnSpPr>
          <p:nvPr/>
        </p:nvCxnSpPr>
        <p:spPr>
          <a:xfrm flipV="1">
            <a:off x="8843214" y="1308916"/>
            <a:ext cx="467311" cy="1115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81CB55-68E0-9644-A9D5-3F94E983680F}"/>
              </a:ext>
            </a:extLst>
          </p:cNvPr>
          <p:cNvCxnSpPr>
            <a:cxnSpLocks/>
          </p:cNvCxnSpPr>
          <p:nvPr/>
        </p:nvCxnSpPr>
        <p:spPr>
          <a:xfrm flipV="1">
            <a:off x="1507253" y="5616266"/>
            <a:ext cx="1426866" cy="12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2E627DE-1A99-FBC5-F3ED-AABF08ECF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656" y="1730368"/>
            <a:ext cx="4969787" cy="29396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C3DC041-B4FB-3E40-8398-997FD9C9012C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12337"/>
              <a:gd name="adj2" fmla="val 170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sz="1600" dirty="0"/>
              <a:t>(too expensive for academia)</a:t>
            </a:r>
          </a:p>
        </p:txBody>
      </p:sp>
    </p:spTree>
    <p:extLst>
      <p:ext uri="{BB962C8B-B14F-4D97-AF65-F5344CB8AC3E}">
        <p14:creationId xmlns:p14="http://schemas.microsoft.com/office/powerpoint/2010/main" val="65836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D855-8645-5C48-A24D-7542D757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540B Parameters: </a:t>
            </a:r>
            <a:br>
              <a:rPr lang="en-US" dirty="0"/>
            </a:br>
            <a:r>
              <a:rPr lang="en-US" sz="2800" dirty="0">
                <a:hlinkClick r:id="rId2"/>
              </a:rPr>
              <a:t>https://arxiv.org/pdf/2204.02311.pdf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2DC05947-8A56-B84A-BEEE-5B061647FF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4385" y="2394513"/>
            <a:ext cx="5771565" cy="39618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48472-74CB-B14E-B3AD-5B080A97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1455C-DB09-384E-8533-A72EDF19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C3A1-6EA9-BC4A-9B16-0635FD10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105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90E9A22-2863-AD28-8542-BCE074CEC0C1}"/>
              </a:ext>
            </a:extLst>
          </p:cNvPr>
          <p:cNvSpPr/>
          <p:nvPr/>
        </p:nvSpPr>
        <p:spPr>
          <a:xfrm>
            <a:off x="7343009" y="1145021"/>
            <a:ext cx="2956401" cy="943902"/>
          </a:xfrm>
          <a:prstGeom prst="wedgeRoundRectCallout">
            <a:avLst>
              <a:gd name="adj1" fmla="val 16756"/>
              <a:gd name="adj2" fmla="val 830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218A1B1-E19E-1092-EE4A-26EE86E114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27394" y="1912521"/>
            <a:ext cx="5181600" cy="133975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05F47-BAFA-92EE-DC9B-3B315E7A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65" y="3738681"/>
            <a:ext cx="6372941" cy="25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C1963-48FF-6649-93AC-127AB327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" y="750409"/>
            <a:ext cx="9799014" cy="5513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95F25-6F29-9643-AFD9-34268EBF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5" y="70337"/>
            <a:ext cx="10977251" cy="704272"/>
          </a:xfrm>
        </p:spPr>
        <p:txBody>
          <a:bodyPr>
            <a:normAutofit/>
          </a:bodyPr>
          <a:lstStyle/>
          <a:p>
            <a:r>
              <a:rPr lang="en-US" dirty="0"/>
              <a:t>Bigger Models are Better (but less efficient)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40FCA-3D84-DE40-B813-FFE359BDE6A4}"/>
              </a:ext>
            </a:extLst>
          </p:cNvPr>
          <p:cNvSpPr txBox="1"/>
          <p:nvPr/>
        </p:nvSpPr>
        <p:spPr>
          <a:xfrm>
            <a:off x="124019" y="644836"/>
            <a:ext cx="11957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Source: Microsoft blog (</a:t>
            </a:r>
            <a:r>
              <a:rPr lang="en-US" sz="1100" dirty="0">
                <a:hlinkClick r:id="rId4"/>
              </a:rPr>
              <a:t>https://syncedreview.com/2020/02/12/17-billion-parameters-microsoft-deepspeed-breeds-worlds-largest-nlp-model/</a:t>
            </a:r>
            <a:r>
              <a:rPr lang="en-US" sz="1100" dirty="0"/>
              <a:t>) and Kunle </a:t>
            </a:r>
            <a:r>
              <a:rPr lang="en-US" sz="1100" dirty="0" err="1"/>
              <a:t>Olukton’s</a:t>
            </a:r>
            <a:r>
              <a:rPr lang="en-US" sz="1100" dirty="0"/>
              <a:t> presentation at </a:t>
            </a:r>
            <a:r>
              <a:rPr lang="en-US" sz="1100" dirty="0" err="1"/>
              <a:t>ScaledML</a:t>
            </a:r>
            <a:endParaRPr lang="en-US" sz="11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A2E0878-7A25-FA40-8186-D1BD9CE02195}"/>
              </a:ext>
            </a:extLst>
          </p:cNvPr>
          <p:cNvSpPr/>
          <p:nvPr/>
        </p:nvSpPr>
        <p:spPr>
          <a:xfrm>
            <a:off x="8505020" y="3245339"/>
            <a:ext cx="1752369" cy="943902"/>
          </a:xfrm>
          <a:prstGeom prst="wedgeRoundRectCallout">
            <a:avLst>
              <a:gd name="adj1" fmla="val -77086"/>
              <a:gd name="adj2" fmla="val -133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8b Parameters</a:t>
            </a:r>
          </a:p>
          <a:p>
            <a:pPr algn="ctr"/>
            <a:r>
              <a:rPr lang="en-US" dirty="0"/>
              <a:t>512 GPUs</a:t>
            </a:r>
          </a:p>
          <a:p>
            <a:pPr algn="ctr"/>
            <a:r>
              <a:rPr lang="en-US" dirty="0"/>
              <a:t>20% efficiency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D344EF9-9140-324D-BA80-335666C80BC5}"/>
              </a:ext>
            </a:extLst>
          </p:cNvPr>
          <p:cNvSpPr/>
          <p:nvPr/>
        </p:nvSpPr>
        <p:spPr>
          <a:xfrm>
            <a:off x="9521606" y="1808078"/>
            <a:ext cx="1832194" cy="750277"/>
          </a:xfrm>
          <a:prstGeom prst="wedgeRoundRectCallout">
            <a:avLst>
              <a:gd name="adj1" fmla="val -53618"/>
              <a:gd name="adj2" fmla="val -1179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17b Parameters</a:t>
            </a:r>
          </a:p>
          <a:p>
            <a:pPr algn="ctr"/>
            <a:r>
              <a:rPr lang="en-US" dirty="0"/>
              <a:t>1000 GPUs</a:t>
            </a:r>
          </a:p>
          <a:p>
            <a:pPr algn="ctr"/>
            <a:r>
              <a:rPr lang="en-US" dirty="0"/>
              <a:t>6%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037F1-901F-1746-8A55-ACB92684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C0AA6-FDDF-F34A-8288-DB985FEF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BC0F0-FAAA-804C-8E6F-BFAB43D3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B16C2-1257-934E-8909-E858E1BD9F09}" type="slidenum">
              <a:rPr lang="en-US" smtClean="0"/>
              <a:t>106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AE8EFE-2899-7B41-B8B0-031CC27FC46E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62978"/>
              <a:gd name="adj2" fmla="val -389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48E08B-64F6-1242-829A-0790675FFB70}"/>
              </a:ext>
            </a:extLst>
          </p:cNvPr>
          <p:cNvCxnSpPr>
            <a:cxnSpLocks/>
          </p:cNvCxnSpPr>
          <p:nvPr/>
        </p:nvCxnSpPr>
        <p:spPr>
          <a:xfrm flipV="1">
            <a:off x="2934119" y="5538740"/>
            <a:ext cx="1014883" cy="904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1E8D89-E458-2346-9A30-00DCC65C1B4A}"/>
              </a:ext>
            </a:extLst>
          </p:cNvPr>
          <p:cNvCxnSpPr>
            <a:cxnSpLocks/>
          </p:cNvCxnSpPr>
          <p:nvPr/>
        </p:nvCxnSpPr>
        <p:spPr>
          <a:xfrm flipV="1">
            <a:off x="3989195" y="5345723"/>
            <a:ext cx="1065126" cy="193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BBEE51-4732-AA49-8862-12AC08CC1F6D}"/>
              </a:ext>
            </a:extLst>
          </p:cNvPr>
          <p:cNvCxnSpPr>
            <a:cxnSpLocks/>
          </p:cNvCxnSpPr>
          <p:nvPr/>
        </p:nvCxnSpPr>
        <p:spPr>
          <a:xfrm flipV="1">
            <a:off x="5054321" y="5034224"/>
            <a:ext cx="1041679" cy="3105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07BC1A-CBC8-5B44-B237-3067A55E7F1C}"/>
              </a:ext>
            </a:extLst>
          </p:cNvPr>
          <p:cNvCxnSpPr>
            <a:cxnSpLocks/>
          </p:cNvCxnSpPr>
          <p:nvPr/>
        </p:nvCxnSpPr>
        <p:spPr>
          <a:xfrm flipV="1">
            <a:off x="6096000" y="4493697"/>
            <a:ext cx="985765" cy="55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555CFD-03CD-584A-A39D-7289534250F1}"/>
              </a:ext>
            </a:extLst>
          </p:cNvPr>
          <p:cNvCxnSpPr>
            <a:cxnSpLocks/>
          </p:cNvCxnSpPr>
          <p:nvPr/>
        </p:nvCxnSpPr>
        <p:spPr>
          <a:xfrm flipV="1">
            <a:off x="7061283" y="3857440"/>
            <a:ext cx="766819" cy="6385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9998AC-007B-6F4D-8BFA-99C84758C969}"/>
              </a:ext>
            </a:extLst>
          </p:cNvPr>
          <p:cNvCxnSpPr>
            <a:cxnSpLocks/>
          </p:cNvCxnSpPr>
          <p:nvPr/>
        </p:nvCxnSpPr>
        <p:spPr>
          <a:xfrm flipV="1">
            <a:off x="7769990" y="3134263"/>
            <a:ext cx="591983" cy="770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62804B-C0CB-AD4C-A572-57D8CAAFC017}"/>
              </a:ext>
            </a:extLst>
          </p:cNvPr>
          <p:cNvCxnSpPr>
            <a:cxnSpLocks/>
          </p:cNvCxnSpPr>
          <p:nvPr/>
        </p:nvCxnSpPr>
        <p:spPr>
          <a:xfrm flipV="1">
            <a:off x="8314608" y="2421653"/>
            <a:ext cx="533332" cy="77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D62D14-C807-D444-94E0-7EDFD8221D1F}"/>
              </a:ext>
            </a:extLst>
          </p:cNvPr>
          <p:cNvCxnSpPr>
            <a:cxnSpLocks/>
          </p:cNvCxnSpPr>
          <p:nvPr/>
        </p:nvCxnSpPr>
        <p:spPr>
          <a:xfrm flipV="1">
            <a:off x="8843214" y="1308916"/>
            <a:ext cx="467311" cy="1115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81CB55-68E0-9644-A9D5-3F94E983680F}"/>
              </a:ext>
            </a:extLst>
          </p:cNvPr>
          <p:cNvCxnSpPr>
            <a:cxnSpLocks/>
          </p:cNvCxnSpPr>
          <p:nvPr/>
        </p:nvCxnSpPr>
        <p:spPr>
          <a:xfrm flipV="1">
            <a:off x="1507253" y="5616266"/>
            <a:ext cx="1426866" cy="12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C3DC041-B4FB-3E40-8398-997FD9C9012C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12337"/>
              <a:gd name="adj2" fmla="val 170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pic>
        <p:nvPicPr>
          <p:cNvPr id="22" name="Content Placeholder 13">
            <a:extLst>
              <a:ext uri="{FF2B5EF4-FFF2-40B4-BE49-F238E27FC236}">
                <a16:creationId xmlns:a16="http://schemas.microsoft.com/office/drawing/2014/main" id="{95B225EA-4C3D-6BDE-E56B-C2256CF4A2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524217" y="2375383"/>
            <a:ext cx="5728379" cy="1481127"/>
          </a:xfrm>
          <a:ln w="38100">
            <a:solidFill>
              <a:schemeClr val="accent1"/>
            </a:solidFill>
          </a:ln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5AD844B-06D6-A0E8-FE56-30C170F1BFCF}"/>
              </a:ext>
            </a:extLst>
          </p:cNvPr>
          <p:cNvSpPr/>
          <p:nvPr/>
        </p:nvSpPr>
        <p:spPr>
          <a:xfrm>
            <a:off x="6026931" y="2374453"/>
            <a:ext cx="1158371" cy="13909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0B5F481-513E-0343-BC0B-625896751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57"/>
          <a:stretch/>
        </p:blipFill>
        <p:spPr>
          <a:xfrm>
            <a:off x="5963333" y="1774871"/>
            <a:ext cx="6228667" cy="951164"/>
          </a:xfrm>
          <a:prstGeom prst="rect">
            <a:avLst/>
          </a:prstGeom>
        </p:spPr>
      </p:pic>
      <p:pic>
        <p:nvPicPr>
          <p:cNvPr id="11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E1A2C06-149B-0D4E-8BA4-CDE56BC8D5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6692"/>
          <a:stretch/>
        </p:blipFill>
        <p:spPr>
          <a:xfrm>
            <a:off x="6010770" y="2726035"/>
            <a:ext cx="6149716" cy="3321965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E18828-F7B9-AB42-8787-CFE0C0A4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540B Parameters: </a:t>
            </a:r>
            <a:br>
              <a:rPr lang="en-US" sz="4000" dirty="0"/>
            </a:br>
            <a:r>
              <a:rPr lang="en-US" sz="4000" dirty="0"/>
              <a:t>More Parameters </a:t>
            </a:r>
            <a:r>
              <a:rPr lang="en-US" sz="4000" dirty="0">
                <a:sym typeface="Wingdings" pitchFamily="2" charset="2"/>
              </a:rPr>
              <a:t> Better Scores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More Supervision  Better Scores</a:t>
            </a:r>
            <a:endParaRPr lang="en-US" sz="4000" dirty="0"/>
          </a:p>
        </p:txBody>
      </p:sp>
      <p:pic>
        <p:nvPicPr>
          <p:cNvPr id="8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8B399452-FF3A-0E4D-B2A0-731D0A99CD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3308"/>
          <a:stretch/>
        </p:blipFill>
        <p:spPr>
          <a:xfrm>
            <a:off x="78562" y="1774871"/>
            <a:ext cx="6197153" cy="438206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6289F-D671-BC4F-B8E4-B9386C71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DB8EC-D018-4C4E-8873-A7D5EC2B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6A0DB-9F46-4C40-A3A3-BDEB5EF5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107</a:t>
            </a:fld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EBC288-4F3E-5147-9CBB-4179B09A168E}"/>
              </a:ext>
            </a:extLst>
          </p:cNvPr>
          <p:cNvSpPr/>
          <p:nvPr/>
        </p:nvSpPr>
        <p:spPr>
          <a:xfrm>
            <a:off x="5304165" y="2210278"/>
            <a:ext cx="791836" cy="39466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FE88B9-B3C7-B643-BEAA-809465C8DB0C}"/>
              </a:ext>
            </a:extLst>
          </p:cNvPr>
          <p:cNvSpPr/>
          <p:nvPr/>
        </p:nvSpPr>
        <p:spPr>
          <a:xfrm>
            <a:off x="11202879" y="2158637"/>
            <a:ext cx="791836" cy="39466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902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BF56A0-B79D-0CE5-426C-F13626A0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and Opportunities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535E2D-B276-CFAB-BA2F-4BEB02E27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Industrial Scale SOTA-Chasing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D2E2C8-B1F1-D6F2-834C-4FC4F2A753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$$</a:t>
            </a:r>
          </a:p>
          <a:p>
            <a:pPr lvl="1"/>
            <a:r>
              <a:rPr lang="en-US" dirty="0"/>
              <a:t>Staff (size of staff)</a:t>
            </a:r>
          </a:p>
          <a:p>
            <a:pPr lvl="1"/>
            <a:r>
              <a:rPr lang="en-US" dirty="0"/>
              <a:t>Logistics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Risk-adverse</a:t>
            </a:r>
          </a:p>
          <a:p>
            <a:pPr lvl="1"/>
            <a:r>
              <a:rPr lang="en-US" dirty="0"/>
              <a:t>Big $$ </a:t>
            </a:r>
            <a:r>
              <a:rPr lang="en-US" dirty="0">
                <a:sym typeface="Wingdings" pitchFamily="2" charset="2"/>
              </a:rPr>
              <a:t> Too Big to Fail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E439BD-DD8E-F23F-F5B3-B2F6A8428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Opportunities for the Masses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F992B08-FEFA-F2BA-D9B7-F329B8D5838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Smaller projects </a:t>
                </a:r>
                <a:r>
                  <a:rPr lang="en-US" dirty="0">
                    <a:sym typeface="Wingdings" pitchFamily="2" charset="2"/>
                  </a:rPr>
                  <a:t> Creativity</a:t>
                </a:r>
              </a:p>
              <a:p>
                <a:r>
                  <a:rPr lang="en-US" dirty="0">
                    <a:sym typeface="Wingdings" pitchFamily="2" charset="2"/>
                  </a:rPr>
                  <a:t>Martial Arts: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Use their strengths to your advantage</a:t>
                </a:r>
              </a:p>
              <a:p>
                <a:r>
                  <a:rPr lang="en-US" dirty="0">
                    <a:sym typeface="Wingdings" pitchFamily="2" charset="2"/>
                  </a:rPr>
                  <a:t>Community</a:t>
                </a:r>
              </a:p>
              <a:p>
                <a:pPr lvl="1"/>
                <a:r>
                  <a:rPr lang="en-US" b="0" dirty="0">
                    <a:sym typeface="Wingdings" pitchFamily="2" charset="2"/>
                  </a:rPr>
                  <a:t>Large: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𝑠𝑡𝑢𝑑𝑒𝑛𝑡𝑠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≫|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𝑠𝑡𝑎𝑓𝑓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|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Willingness to share: </a:t>
                </a:r>
                <a:r>
                  <a:rPr lang="en-US" dirty="0" err="1">
                    <a:sym typeface="Wingdings" pitchFamily="2" charset="2"/>
                  </a:rPr>
                  <a:t>github</a:t>
                </a:r>
                <a:r>
                  <a:rPr lang="en-US" dirty="0">
                    <a:sym typeface="Wingdings" pitchFamily="2" charset="2"/>
                  </a:rPr>
                  <a:t>, </a:t>
                </a:r>
                <a:r>
                  <a:rPr lang="en-US" dirty="0" err="1">
                    <a:sym typeface="Wingdings" pitchFamily="2" charset="2"/>
                  </a:rPr>
                  <a:t>arXiv</a:t>
                </a:r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F992B08-FEFA-F2BA-D9B7-F329B8D58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2200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E6644-7265-A71C-38C2-0756694C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A78CF-DDA5-9DB3-54C2-81E260BC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DBEA9-E622-E249-413E-A03A755E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108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B58C715-8F2E-B158-0093-191CD170FD59}"/>
              </a:ext>
            </a:extLst>
          </p:cNvPr>
          <p:cNvSpPr/>
          <p:nvPr/>
        </p:nvSpPr>
        <p:spPr>
          <a:xfrm>
            <a:off x="4157592" y="5412448"/>
            <a:ext cx="2488724" cy="943902"/>
          </a:xfrm>
          <a:prstGeom prst="wedgeRoundRectCallout">
            <a:avLst>
              <a:gd name="adj1" fmla="val 44035"/>
              <a:gd name="adj2" fmla="val -128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Standards!!</a:t>
            </a:r>
          </a:p>
          <a:p>
            <a:pPr algn="ctr"/>
            <a:r>
              <a:rPr lang="en-US" dirty="0"/>
              <a:t>(Builds Community)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F442CEA-1379-5C1B-1FE3-834C280526D9}"/>
              </a:ext>
            </a:extLst>
          </p:cNvPr>
          <p:cNvSpPr/>
          <p:nvPr/>
        </p:nvSpPr>
        <p:spPr>
          <a:xfrm>
            <a:off x="7053368" y="5635798"/>
            <a:ext cx="1388116" cy="720552"/>
          </a:xfrm>
          <a:prstGeom prst="wedgeRoundRectCallout">
            <a:avLst>
              <a:gd name="adj1" fmla="val -72312"/>
              <a:gd name="adj2" fmla="val -2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gft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37B80-3C63-644D-949D-6DB0F3958D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Hubs: PyTorch is Popular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sz="3600" dirty="0"/>
                  <a:t>On </a:t>
                </a:r>
                <a:r>
                  <a:rPr lang="en-US" sz="3600" dirty="0" err="1"/>
                  <a:t>HuggingFace</a:t>
                </a:r>
                <a:r>
                  <a:rPr lang="en-US" sz="3600" dirty="0"/>
                  <a:t>, </a:t>
                </a:r>
                <a:r>
                  <a:rPr lang="en-US" sz="3600" dirty="0" err="1"/>
                  <a:t>PyTorch</a:t>
                </a:r>
                <a:r>
                  <a:rPr lang="en-US" sz="3600" dirty="0"/>
                  <a:t> &gt; JAX &gt; TensorFlow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37B80-3C63-644D-949D-6DB0F3958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8571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C5524A-4871-EB47-8F4C-5514CC8B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84" y="1681163"/>
            <a:ext cx="5157787" cy="823912"/>
          </a:xfrm>
        </p:spPr>
        <p:txBody>
          <a:bodyPr/>
          <a:lstStyle/>
          <a:p>
            <a:r>
              <a:rPr lang="en-US" dirty="0"/>
              <a:t>25k </a:t>
            </a:r>
            <a:r>
              <a:rPr lang="en-US" dirty="0" err="1"/>
              <a:t>PyTorch</a:t>
            </a:r>
            <a:r>
              <a:rPr lang="en-US" dirty="0"/>
              <a:t>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18DE9C-93C0-0A45-836A-6B9292B4A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89924"/>
            <a:ext cx="5183188" cy="823912"/>
          </a:xfrm>
        </p:spPr>
        <p:txBody>
          <a:bodyPr/>
          <a:lstStyle/>
          <a:p>
            <a:r>
              <a:rPr lang="en-US" dirty="0"/>
              <a:t>6k JAX Models</a:t>
            </a:r>
          </a:p>
        </p:txBody>
      </p:sp>
      <p:pic>
        <p:nvPicPr>
          <p:cNvPr id="13" name="Content Placeholder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D754A70-C343-4345-8F84-DD00B851A0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33798"/>
          <a:stretch/>
        </p:blipFill>
        <p:spPr>
          <a:xfrm>
            <a:off x="6096000" y="2623038"/>
            <a:ext cx="5833841" cy="3565357"/>
          </a:xfrm>
          <a:ln>
            <a:solidFill>
              <a:schemeClr val="accent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F5452-8FB8-6248-9AD9-4001EC0F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88A22-7E68-944A-92C7-4C27F11C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5D4C4-54F8-AF48-860E-03153441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109</a:t>
            </a:fld>
            <a:endParaRPr lang="en-US"/>
          </a:p>
        </p:txBody>
      </p:sp>
      <p:pic>
        <p:nvPicPr>
          <p:cNvPr id="19" name="Content Placeholder 1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B0597A8-224A-D044-BC21-56441FE3E6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35447" b="1221"/>
          <a:stretch/>
        </p:blipFill>
        <p:spPr>
          <a:xfrm>
            <a:off x="89184" y="2623038"/>
            <a:ext cx="5824955" cy="3565357"/>
          </a:xfrm>
          <a:ln>
            <a:solidFill>
              <a:schemeClr val="accent1"/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0A718C0-A7D3-67C0-7B9B-51695A1A5436}"/>
              </a:ext>
            </a:extLst>
          </p:cNvPr>
          <p:cNvSpPr/>
          <p:nvPr/>
        </p:nvSpPr>
        <p:spPr>
          <a:xfrm>
            <a:off x="2668077" y="1663144"/>
            <a:ext cx="4878300" cy="471957"/>
          </a:xfrm>
          <a:prstGeom prst="wedgeRoundRectCallout">
            <a:avLst>
              <a:gd name="adj1" fmla="val -26812"/>
              <a:gd name="adj2" fmla="val -71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Ease-of-Use &gt;&gt; System Performance</a:t>
            </a:r>
          </a:p>
        </p:txBody>
      </p:sp>
    </p:spTree>
    <p:extLst>
      <p:ext uri="{BB962C8B-B14F-4D97-AF65-F5344CB8AC3E}">
        <p14:creationId xmlns:p14="http://schemas.microsoft.com/office/powerpoint/2010/main" val="349898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40984" y="136524"/>
            <a:ext cx="4985043" cy="611684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71" y="36036"/>
            <a:ext cx="39259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D4680B-3C18-644B-1696-9D8E4863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799" y="1581178"/>
            <a:ext cx="3551211" cy="823912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https://comp590-19s.github.io/</a:t>
            </a:r>
            <a:r>
              <a:rPr lang="en-US" sz="1800" dirty="0"/>
              <a:t> </a:t>
            </a:r>
          </a:p>
          <a:p>
            <a:r>
              <a:rPr lang="en-US" sz="1800" dirty="0"/>
              <a:t>Kris Jordan (UNC Chapel Hill, 2019)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D0DF8BF-61B8-157D-E470-E1D869F94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7185" y="2587439"/>
            <a:ext cx="6061004" cy="3786891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147" y="136524"/>
            <a:ext cx="3053074" cy="507631"/>
          </a:xfrm>
        </p:spPr>
        <p:txBody>
          <a:bodyPr>
            <a:normAutofit/>
          </a:bodyPr>
          <a:lstStyle/>
          <a:p>
            <a:r>
              <a:rPr lang="en-US" dirty="0"/>
              <a:t>Bentley (CACM-1986)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1AA60-C762-178C-818E-CC1B55F7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" y="36036"/>
            <a:ext cx="1456551" cy="22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ching in Lecture">
            <a:extLst>
              <a:ext uri="{FF2B5EF4-FFF2-40B4-BE49-F238E27FC236}">
                <a16:creationId xmlns:a16="http://schemas.microsoft.com/office/drawing/2014/main" id="{72DDE89B-077C-83F0-72B8-C54DBF4D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5" y="961763"/>
            <a:ext cx="2072259" cy="13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110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9"/>
            <a:ext cx="6720210" cy="1070544"/>
          </a:xfrm>
          <a:prstGeom prst="wedgeRoundRectCallout">
            <a:avLst>
              <a:gd name="adj1" fmla="val -30927"/>
              <a:gd name="adj2" fmla="val -175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Industry has an ``unfair advantage’’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Big Investments </a:t>
            </a:r>
            <a:r>
              <a:rPr lang="en-US" sz="2000" dirty="0">
                <a:sym typeface="Wingdings" pitchFamily="2" charset="2"/>
              </a:rPr>
              <a:t> Risk Adverse  Less Creativity</a:t>
            </a:r>
            <a:endParaRPr lang="en-US" sz="20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7659894" y="242592"/>
            <a:ext cx="4308943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  <a:p>
            <a:r>
              <a:rPr lang="en-US" sz="2400" dirty="0"/>
              <a:t>&amp; Computational Linguistics</a:t>
            </a:r>
          </a:p>
        </p:txBody>
      </p:sp>
    </p:spTree>
    <p:extLst>
      <p:ext uri="{BB962C8B-B14F-4D97-AF65-F5344CB8AC3E}">
        <p14:creationId xmlns:p14="http://schemas.microsoft.com/office/powerpoint/2010/main" val="19560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911FA-ECB2-404F-B236-69B510B5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886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use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Why de-emphasize pre-training?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88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F0F0056-3332-634E-945E-C6FA67DA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Higher-Level Little Languages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85FCA5CD-3804-164F-B8D0-18E4ACD69E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Ease of use</a:t>
                </a:r>
              </a:p>
              <a:p>
                <a:pPr lvl="1"/>
                <a:r>
                  <a:rPr lang="en-US" dirty="0"/>
                  <a:t>Accessible to broader audience</a:t>
                </a:r>
              </a:p>
              <a:p>
                <a:r>
                  <a:rPr lang="en-US" dirty="0"/>
                  <a:t>Hide complexity</a:t>
                </a:r>
              </a:p>
              <a:p>
                <a:pPr lvl="1"/>
                <a:r>
                  <a:rPr lang="en-US" dirty="0"/>
                  <a:t>1-line of </a:t>
                </a:r>
                <a:r>
                  <a:rPr lang="en-US" dirty="0" err="1"/>
                  <a:t>gft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800+ lines of python</a:t>
                </a:r>
              </a:p>
              <a:p>
                <a:pPr lvl="1"/>
                <a:r>
                  <a:rPr lang="en-US" dirty="0"/>
                  <a:t>More transparency; fewer bugs</a:t>
                </a:r>
              </a:p>
              <a:p>
                <a:r>
                  <a:rPr lang="en-US" dirty="0"/>
                  <a:t>Encourage community</a:t>
                </a:r>
              </a:p>
              <a:p>
                <a:pPr lvl="1"/>
                <a:r>
                  <a:rPr lang="en-US" dirty="0"/>
                  <a:t>Sharing data, models, tasks</a:t>
                </a:r>
              </a:p>
              <a:p>
                <a:pPr lvl="1"/>
                <a:r>
                  <a:rPr lang="en-US" dirty="0"/>
                  <a:t>Replication</a:t>
                </a:r>
              </a:p>
            </p:txBody>
          </p:sp>
        </mc:Choice>
        <mc:Fallback xmlns="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85FCA5CD-3804-164F-B8D0-18E4ACD69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3EBF6-6486-7844-B6D5-3480140353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Avoid special cases</a:t>
            </a:r>
          </a:p>
          <a:p>
            <a:pPr lvl="1"/>
            <a:r>
              <a:rPr lang="en-US" dirty="0"/>
              <a:t>Standard examples on hubs </a:t>
            </a:r>
          </a:p>
          <a:p>
            <a:pPr lvl="2"/>
            <a:r>
              <a:rPr lang="en-US" dirty="0"/>
              <a:t>expect users to modify python</a:t>
            </a:r>
          </a:p>
          <a:p>
            <a:pPr lvl="2"/>
            <a:r>
              <a:rPr lang="en-US" dirty="0"/>
              <a:t>different programs for different datasets/models/tasks</a:t>
            </a:r>
          </a:p>
          <a:p>
            <a:pPr lvl="1"/>
            <a:r>
              <a:rPr lang="en-US" i="1" dirty="0" err="1"/>
              <a:t>gft</a:t>
            </a:r>
            <a:r>
              <a:rPr lang="en-US" dirty="0"/>
              <a:t> encourages code re-use</a:t>
            </a:r>
          </a:p>
          <a:p>
            <a:pPr lvl="2"/>
            <a:r>
              <a:rPr lang="en-US" dirty="0" err="1"/>
              <a:t>gft</a:t>
            </a:r>
            <a:r>
              <a:rPr lang="en-US" dirty="0"/>
              <a:t> uses same code as examples</a:t>
            </a:r>
          </a:p>
          <a:p>
            <a:pPr lvl="2"/>
            <a:r>
              <a:rPr lang="en-US" dirty="0"/>
              <a:t>with same performance and computational costs</a:t>
            </a:r>
          </a:p>
          <a:p>
            <a:pPr lvl="2"/>
            <a:r>
              <a:rPr lang="en-US" dirty="0"/>
              <a:t>but generalizes over more datasets/models/tasks</a:t>
            </a:r>
          </a:p>
          <a:p>
            <a:r>
              <a:rPr lang="en-US" dirty="0"/>
              <a:t>Portability across suppliers</a:t>
            </a:r>
          </a:p>
          <a:p>
            <a:pPr lvl="1"/>
            <a:r>
              <a:rPr lang="en-US" dirty="0"/>
              <a:t>Mix and Match Across Hubs 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linkClick r:id="rId3"/>
              </a:rPr>
              <a:t>HuggingFace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PaddleNLP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BDF95-111E-F849-BCDC-9B21BD9A3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FF201-104E-924E-B6DA-7E73C0C0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31EA-F9E1-F544-8AD7-2C54AB16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590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056E-4AD2-DB87-F523-6941C802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E05E-0739-35EA-64A2-DF94C6F00E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 </a:t>
            </a:r>
            <a:r>
              <a:rPr lang="en-US" dirty="0" err="1"/>
              <a:t>github</a:t>
            </a:r>
            <a:r>
              <a:rPr lang="en-US" dirty="0"/>
              <a:t> for code &amp; examples </a:t>
            </a:r>
          </a:p>
          <a:p>
            <a:r>
              <a:rPr lang="en-US" dirty="0"/>
              <a:t>Amazing how much can be done with so little</a:t>
            </a:r>
          </a:p>
          <a:p>
            <a:r>
              <a:rPr lang="en-US" dirty="0"/>
              <a:t>Higher level (little) languages like </a:t>
            </a:r>
            <a:r>
              <a:rPr lang="en-US" i="1" dirty="0" err="1"/>
              <a:t>gft</a:t>
            </a:r>
            <a:r>
              <a:rPr lang="en-US" dirty="0"/>
              <a:t> have many advantages over examples found on hubs: </a:t>
            </a:r>
          </a:p>
          <a:p>
            <a:pPr lvl="1"/>
            <a:r>
              <a:rPr lang="en-US" dirty="0"/>
              <a:t>Short (1-line) programs are </a:t>
            </a:r>
          </a:p>
          <a:p>
            <a:pPr lvl="2"/>
            <a:r>
              <a:rPr lang="en-US" dirty="0"/>
              <a:t>easier to read and write, </a:t>
            </a:r>
          </a:p>
          <a:p>
            <a:pPr lvl="2"/>
            <a:r>
              <a:rPr lang="en-US" dirty="0"/>
              <a:t>more transparent and </a:t>
            </a:r>
          </a:p>
          <a:p>
            <a:pPr lvl="2"/>
            <a:r>
              <a:rPr lang="en-US" dirty="0"/>
              <a:t>more portable (across hubs)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1E84-DFF7-3535-3E07-751622F451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Accessible to masses</a:t>
            </a:r>
          </a:p>
          <a:p>
            <a:r>
              <a:rPr lang="en-US" dirty="0"/>
              <a:t>Demystify deep nets</a:t>
            </a:r>
          </a:p>
          <a:p>
            <a:pPr lvl="1"/>
            <a:r>
              <a:rPr lang="en-US" dirty="0"/>
              <a:t>No one would suggest regression-like methods are ``intelligent’’</a:t>
            </a:r>
          </a:p>
          <a:p>
            <a:r>
              <a:rPr lang="en-US" dirty="0"/>
              <a:t>Teaser for Part B:</a:t>
            </a:r>
          </a:p>
          <a:p>
            <a:pPr lvl="1"/>
            <a:r>
              <a:rPr lang="en-US" dirty="0"/>
              <a:t>To improve over Part A, we recommend Interdisciplinary combo</a:t>
            </a:r>
          </a:p>
          <a:p>
            <a:pPr lvl="2"/>
            <a:r>
              <a:rPr lang="en-US" dirty="0"/>
              <a:t>Deep Nets (recent progress)</a:t>
            </a:r>
          </a:p>
          <a:p>
            <a:pPr lvl="2"/>
            <a:r>
              <a:rPr lang="en-US" dirty="0"/>
              <a:t>AI Representation (decades)</a:t>
            </a:r>
          </a:p>
          <a:p>
            <a:pPr lvl="2"/>
            <a:r>
              <a:rPr lang="en-US" dirty="0"/>
              <a:t>Linguistics &amp; Philosophy (centuries)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1C8B1-D70D-1AFE-C81C-3415F6F9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E849F-CD65-E3C4-EC62-4912BDBA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98A8-1C0E-AFE8-37CE-59355541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64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C4D-DE04-3B40-8E63-5E5F6B0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41" y="308565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dirty="0"/>
              <a:t>What are the most popular tasks?</a:t>
            </a:r>
            <a:br>
              <a:rPr lang="en-US" sz="6600" dirty="0"/>
            </a:br>
            <a:r>
              <a:rPr lang="en-US" sz="6000" dirty="0"/>
              <a:t>30k Models </a:t>
            </a:r>
            <a:r>
              <a:rPr lang="en-US" sz="6000" dirty="0">
                <a:sym typeface="Wingdings" pitchFamily="2" charset="2"/>
              </a:rPr>
              <a:t> Pipeline Tasks</a:t>
            </a:r>
            <a:br>
              <a:rPr lang="en-US" sz="2400" dirty="0">
                <a:sym typeface="Wingdings" pitchFamily="2" charset="2"/>
              </a:rPr>
            </a:br>
            <a:r>
              <a:rPr lang="en-US" sz="2000" dirty="0">
                <a:sym typeface="Wingdings" pitchFamily="2" charset="2"/>
              </a:rPr>
              <a:t>(computed from $</a:t>
            </a:r>
            <a:r>
              <a:rPr lang="en-US" sz="2000" dirty="0" err="1"/>
              <a:t>gft</a:t>
            </a:r>
            <a:r>
              <a:rPr lang="en-US" sz="2000" dirty="0"/>
              <a:t>/</a:t>
            </a:r>
            <a:r>
              <a:rPr lang="en-US" sz="2000" dirty="0" err="1"/>
              <a:t>gft_internals</a:t>
            </a:r>
            <a:r>
              <a:rPr lang="en-US" sz="2000" dirty="0"/>
              <a:t>/</a:t>
            </a:r>
            <a:r>
              <a:rPr lang="en-US" sz="2000" dirty="0" err="1"/>
              <a:t>huggingface_hub</a:t>
            </a:r>
            <a:r>
              <a:rPr lang="en-US" sz="2000" dirty="0"/>
              <a:t>/</a:t>
            </a:r>
            <a:r>
              <a:rPr lang="en-US" sz="2000" dirty="0" err="1"/>
              <a:t>huggingface_datasets.txt</a:t>
            </a:r>
            <a:r>
              <a:rPr lang="en-US" sz="2000" dirty="0"/>
              <a:t>)</a:t>
            </a:r>
            <a:endParaRPr lang="en-US" sz="2400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2B8E3D9-DC81-AD43-A99C-21BE0369C64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985737" y="2098675"/>
          <a:ext cx="4297362" cy="4541520"/>
        </p:xfrm>
        <a:graphic>
          <a:graphicData uri="http://schemas.openxmlformats.org/drawingml/2006/table">
            <a:tbl>
              <a:tblPr/>
              <a:tblGrid>
                <a:gridCol w="1190671">
                  <a:extLst>
                    <a:ext uri="{9D8B030D-6E8A-4147-A177-3AD203B41FA5}">
                      <a16:colId xmlns:a16="http://schemas.microsoft.com/office/drawing/2014/main" val="3061694660"/>
                    </a:ext>
                  </a:extLst>
                </a:gridCol>
                <a:gridCol w="3106691">
                  <a:extLst>
                    <a:ext uri="{9D8B030D-6E8A-4147-A177-3AD203B41FA5}">
                      <a16:colId xmlns:a16="http://schemas.microsoft.com/office/drawing/2014/main" val="3677942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74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text-to-speech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392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841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audio-to-audio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32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06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table-question-answering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73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37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31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text-to-image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40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structured-data-classification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032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image-to-text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59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voice-activity-detection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47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6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speech-segmentation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221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protein-folding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45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pipeline_tag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9337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0AC3-A272-B84B-A362-60F175C7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B8C9-6036-A04A-A720-5E1A2EB2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7B-CF6B-794E-8A52-7752DB10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115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7005243-22F6-FC49-8285-1E5A94758BE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98490" y="2098675"/>
          <a:ext cx="5023021" cy="4257675"/>
        </p:xfrm>
        <a:graphic>
          <a:graphicData uri="http://schemas.openxmlformats.org/drawingml/2006/table">
            <a:tbl>
              <a:tblPr/>
              <a:tblGrid>
                <a:gridCol w="1391729">
                  <a:extLst>
                    <a:ext uri="{9D8B030D-6E8A-4147-A177-3AD203B41FA5}">
                      <a16:colId xmlns:a16="http://schemas.microsoft.com/office/drawing/2014/main" val="3610995019"/>
                    </a:ext>
                  </a:extLst>
                </a:gridCol>
                <a:gridCol w="3631292">
                  <a:extLst>
                    <a:ext uri="{9D8B030D-6E8A-4147-A177-3AD203B41FA5}">
                      <a16:colId xmlns:a16="http://schemas.microsoft.com/office/drawing/2014/main" val="130543451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25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0419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00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text-classification (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299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fill-mask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648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text2text-generation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11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automatic-speech-recognition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01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52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token-classification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classify_tokens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150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2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question-answering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classify_spans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feature-extraction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81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sentence-similarity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162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summarization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3407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683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21DAED07-B992-4A4B-AAFC-9E3676A1CE67}"/>
                  </a:ext>
                </a:extLst>
              </p:cNvPr>
              <p:cNvSpPr/>
              <p:nvPr/>
            </p:nvSpPr>
            <p:spPr>
              <a:xfrm>
                <a:off x="4438957" y="2263429"/>
                <a:ext cx="2476079" cy="415094"/>
              </a:xfrm>
              <a:prstGeom prst="wedgeRoundRectCallout">
                <a:avLst>
                  <a:gd name="adj1" fmla="val -95313"/>
                  <a:gd name="adj2" fmla="val 1323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21DAED07-B992-4A4B-AAFC-9E3676A1C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57" y="2263429"/>
                <a:ext cx="2476079" cy="415094"/>
              </a:xfrm>
              <a:prstGeom prst="wedgeRoundRectCallout">
                <a:avLst>
                  <a:gd name="adj1" fmla="val -95313"/>
                  <a:gd name="adj2" fmla="val 13235"/>
                  <a:gd name="adj3" fmla="val 16667"/>
                </a:avLst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26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C4D-DE04-3B40-8E63-5E5F6B0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30k Models </a:t>
            </a:r>
            <a:r>
              <a:rPr lang="en-US" sz="6600" dirty="0">
                <a:sym typeface="Wingdings" pitchFamily="2" charset="2"/>
              </a:rPr>
              <a:t> Pipeline Tasks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(computed from $</a:t>
            </a:r>
            <a:r>
              <a:rPr lang="en-US" sz="2400" dirty="0" err="1"/>
              <a:t>gft</a:t>
            </a:r>
            <a:r>
              <a:rPr lang="en-US" sz="2400" dirty="0"/>
              <a:t>/</a:t>
            </a:r>
            <a:r>
              <a:rPr lang="en-US" sz="2400" dirty="0" err="1"/>
              <a:t>gft_internals</a:t>
            </a:r>
            <a:r>
              <a:rPr lang="en-US" sz="2400" dirty="0"/>
              <a:t>/</a:t>
            </a:r>
            <a:r>
              <a:rPr lang="en-US" sz="2400" dirty="0" err="1"/>
              <a:t>huggingface_hub</a:t>
            </a:r>
            <a:r>
              <a:rPr lang="en-US" sz="2400" dirty="0"/>
              <a:t>/</a:t>
            </a:r>
            <a:r>
              <a:rPr lang="en-US" sz="2400" dirty="0" err="1"/>
              <a:t>huggingface_datasets.txt</a:t>
            </a:r>
            <a:r>
              <a:rPr lang="en-US" sz="2400" dirty="0"/>
              <a:t>)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2B8E3D9-DC81-AD43-A99C-21BE0369C64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056438" y="1752759"/>
          <a:ext cx="4297362" cy="4541520"/>
        </p:xfrm>
        <a:graphic>
          <a:graphicData uri="http://schemas.openxmlformats.org/drawingml/2006/table">
            <a:tbl>
              <a:tblPr/>
              <a:tblGrid>
                <a:gridCol w="1190671">
                  <a:extLst>
                    <a:ext uri="{9D8B030D-6E8A-4147-A177-3AD203B41FA5}">
                      <a16:colId xmlns:a16="http://schemas.microsoft.com/office/drawing/2014/main" val="3061694660"/>
                    </a:ext>
                  </a:extLst>
                </a:gridCol>
                <a:gridCol w="3106691">
                  <a:extLst>
                    <a:ext uri="{9D8B030D-6E8A-4147-A177-3AD203B41FA5}">
                      <a16:colId xmlns:a16="http://schemas.microsoft.com/office/drawing/2014/main" val="3677942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74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text-to-speech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392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841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audio-to-audio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32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06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table-question-answering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73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37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31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text-to-image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40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structured-data-classification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032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image-to-text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59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voice-activity-detection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47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6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speech-segmentation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221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protein-folding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45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pipeline_tag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9337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0AC3-A272-B84B-A362-60F175C7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B8C9-6036-A04A-A720-5E1A2EB2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7B-CF6B-794E-8A52-7752DB10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116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7005243-22F6-FC49-8285-1E5A94758BE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-200631" y="1832716"/>
          <a:ext cx="5023021" cy="4257675"/>
        </p:xfrm>
        <a:graphic>
          <a:graphicData uri="http://schemas.openxmlformats.org/drawingml/2006/table">
            <a:tbl>
              <a:tblPr/>
              <a:tblGrid>
                <a:gridCol w="1391729">
                  <a:extLst>
                    <a:ext uri="{9D8B030D-6E8A-4147-A177-3AD203B41FA5}">
                      <a16:colId xmlns:a16="http://schemas.microsoft.com/office/drawing/2014/main" val="3610995019"/>
                    </a:ext>
                  </a:extLst>
                </a:gridCol>
                <a:gridCol w="3631292">
                  <a:extLst>
                    <a:ext uri="{9D8B030D-6E8A-4147-A177-3AD203B41FA5}">
                      <a16:colId xmlns:a16="http://schemas.microsoft.com/office/drawing/2014/main" val="130543451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25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0419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00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text-classification (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299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fill-mask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648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text2text-generation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11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automatic-speech-recognition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01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52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token-classification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classify_tokens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150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2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question-answering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classify_spans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feature-extraction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81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sentence-similarity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162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summarization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3407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68308"/>
                  </a:ext>
                </a:extLst>
              </a:tr>
            </a:tbl>
          </a:graphicData>
        </a:graphic>
      </p:graphicFrame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51B31B-5104-B743-ACC9-5E5902149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283" y="1690688"/>
            <a:ext cx="12192000" cy="49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3F3BE-C502-EF4B-824A-ADF82F27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D94C2-9360-3A5F-C455-D968B02F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5466609" y="239833"/>
            <a:ext cx="4384587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Amazing how much can be done with so little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9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84093"/>
          <a:stretch/>
        </p:blipFill>
        <p:spPr>
          <a:xfrm>
            <a:off x="4456664" y="2628366"/>
            <a:ext cx="7853736" cy="15803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(General Fine-Tuning) is based on </a:t>
            </a:r>
            <a:br>
              <a:rPr lang="en-US" dirty="0"/>
            </a:br>
            <a:r>
              <a:rPr lang="en-US" i="1" dirty="0" err="1"/>
              <a:t>glm</a:t>
            </a:r>
            <a:r>
              <a:rPr lang="en-US" dirty="0"/>
              <a:t> (General Linear Models) in 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A60C9-146B-A782-7290-51AAADC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36C1-A517-DD49-C626-98F2FA0C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14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58"/>
          <a:stretch/>
        </p:blipFill>
        <p:spPr>
          <a:xfrm>
            <a:off x="4456664" y="4203426"/>
            <a:ext cx="7853735" cy="1822242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15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280131" y="1983995"/>
            <a:ext cx="2016743" cy="897623"/>
          </a:xfrm>
          <a:prstGeom prst="wedgeRoundRectCallout">
            <a:avLst>
              <a:gd name="adj1" fmla="val 73255"/>
              <a:gd name="adj2" fmla="val 57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AA07F8D-34C9-0146-AF2D-7D85B247C93F}"/>
              </a:ext>
            </a:extLst>
          </p:cNvPr>
          <p:cNvSpPr/>
          <p:nvPr/>
        </p:nvSpPr>
        <p:spPr>
          <a:xfrm>
            <a:off x="4423205" y="4078610"/>
            <a:ext cx="1672795" cy="954784"/>
          </a:xfrm>
          <a:prstGeom prst="wedgeRoundRectCallout">
            <a:avLst>
              <a:gd name="adj1" fmla="val -51177"/>
              <a:gd name="adj2" fmla="val -94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11" y="138116"/>
            <a:ext cx="5148302" cy="6011014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827004" y="2133397"/>
            <a:ext cx="1963723" cy="1050226"/>
          </a:xfrm>
          <a:prstGeom prst="wedgeRoundRectCallout">
            <a:avLst>
              <a:gd name="adj1" fmla="val -94128"/>
              <a:gd name="adj2" fmla="val 483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dataset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608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16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bert</a:t>
                </a:r>
                <a:r>
                  <a:rPr lang="en-US" dirty="0"/>
                  <a:t>-base-cased model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Emotion dataset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text to emotion labels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096000" y="2538083"/>
            <a:ext cx="239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65C499-355C-8940-A9B9-C49F47AE9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8750" r="38865"/>
          <a:stretch/>
        </p:blipFill>
        <p:spPr>
          <a:xfrm>
            <a:off x="6064468" y="3159150"/>
            <a:ext cx="5810538" cy="1695954"/>
          </a:xfr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8C564657-C558-C92C-5F2D-6A433CB81C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223"/>
          <a:stretch/>
        </p:blipFill>
        <p:spPr>
          <a:xfrm>
            <a:off x="6172202" y="2031721"/>
            <a:ext cx="6006357" cy="464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9D446-5F08-37A5-BB3A-3FFF1F46AF95}"/>
              </a:ext>
            </a:extLst>
          </p:cNvPr>
          <p:cNvSpPr txBox="1"/>
          <p:nvPr/>
        </p:nvSpPr>
        <p:spPr>
          <a:xfrm>
            <a:off x="6172202" y="1353368"/>
            <a:ext cx="21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Program</a:t>
            </a:r>
          </a:p>
        </p:txBody>
      </p:sp>
    </p:spTree>
    <p:extLst>
      <p:ext uri="{BB962C8B-B14F-4D97-AF65-F5344CB8AC3E}">
        <p14:creationId xmlns:p14="http://schemas.microsoft.com/office/powerpoint/2010/main" val="116922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  <a:blipFill>
                <a:blip r:embed="rId3"/>
                <a:stretch>
                  <a:fillRect l="-1104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0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76D8-99FD-8C45-B5D5-6D0039E3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DD7A-2301-9F4A-A367-8E402E37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Glass is half-full</a:t>
            </a:r>
          </a:p>
          <a:p>
            <a:pPr lvl="1"/>
            <a:r>
              <a:rPr lang="en-US" dirty="0"/>
              <a:t>Deep nets can do much</a:t>
            </a:r>
          </a:p>
          <a:p>
            <a:r>
              <a:rPr lang="en-US" dirty="0"/>
              <a:t>Part B: Glass is half-empty</a:t>
            </a:r>
          </a:p>
          <a:p>
            <a:pPr lvl="1"/>
            <a:r>
              <a:rPr lang="en-US" dirty="0"/>
              <a:t>There is always more work to 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1919-C648-B249-867C-CCD45D4C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F9D63-6B78-024B-BFBC-A532C3E2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ADD49-1C28-9242-974C-BA9F4062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DF81E9-AA20-B049-BA47-1132FF8BF746}"/>
              </a:ext>
            </a:extLst>
          </p:cNvPr>
          <p:cNvSpPr/>
          <p:nvPr/>
        </p:nvSpPr>
        <p:spPr>
          <a:xfrm>
            <a:off x="5661285" y="1646238"/>
            <a:ext cx="5846164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accessible to masses (including non-programmers)</a:t>
            </a:r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576584E-C189-1341-95F8-24229942C597}"/>
              </a:ext>
            </a:extLst>
          </p:cNvPr>
          <p:cNvSpPr/>
          <p:nvPr/>
        </p:nvSpPr>
        <p:spPr>
          <a:xfrm>
            <a:off x="6127230" y="2863908"/>
            <a:ext cx="5436433" cy="1957928"/>
          </a:xfrm>
          <a:prstGeom prst="wedgeRoundRectCallout">
            <a:avLst>
              <a:gd name="adj1" fmla="val -57712"/>
              <a:gd name="adj2" fmla="val -23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BA9053-38C2-8B49-813D-781B1E10A74F}"/>
              </a:ext>
            </a:extLst>
          </p:cNvPr>
          <p:cNvSpPr/>
          <p:nvPr/>
        </p:nvSpPr>
        <p:spPr>
          <a:xfrm>
            <a:off x="2148590" y="4442085"/>
            <a:ext cx="3978640" cy="1579384"/>
          </a:xfrm>
          <a:prstGeom prst="wedgeRoundRectCallout">
            <a:avLst>
              <a:gd name="adj1" fmla="val 23042"/>
              <a:gd name="adj2" fmla="val 67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GFT Code,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100s of examples,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slides, videos,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BERT</a:t>
                </a:r>
              </a:p>
              <a:p>
                <a:pPr lvl="1"/>
                <a:r>
                  <a:rPr lang="en-US" dirty="0"/>
                  <a:t>Trained on Text Corpora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SQuAD</a:t>
                </a:r>
                <a:endParaRPr lang="en-US" dirty="0"/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497337" y="815449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SQuAD</a:t>
            </a:r>
            <a:endParaRPr lang="en-US" sz="36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127F-13D4-5842-B740-7980045C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780"/>
            <a:ext cx="5181600" cy="3430978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Question: </a:t>
            </a:r>
          </a:p>
          <a:p>
            <a:pPr lvl="1" fontAlgn="base"/>
            <a:r>
              <a:rPr lang="en-US" i="1" dirty="0"/>
              <a:t>What does AFC stand for</a:t>
            </a:r>
            <a:r>
              <a:rPr lang="en-US" dirty="0"/>
              <a:t>?</a:t>
            </a:r>
          </a:p>
          <a:p>
            <a:pPr fontAlgn="base"/>
            <a:r>
              <a:rPr lang="en-US" dirty="0"/>
              <a:t>Context: </a:t>
            </a:r>
          </a:p>
          <a:p>
            <a:pPr lvl="1" fontAlgn="base"/>
            <a:r>
              <a:rPr lang="en-US" i="1" dirty="0"/>
              <a:t>The </a:t>
            </a:r>
            <a:r>
              <a:rPr lang="en-US" i="1" dirty="0">
                <a:highlight>
                  <a:srgbClr val="FFFF00"/>
                </a:highlight>
              </a:rPr>
              <a:t>American Football Conference </a:t>
            </a:r>
            <a:r>
              <a:rPr lang="en-US" i="1" dirty="0"/>
              <a:t>(AFC) champion Denver Broncos defeated the National Football Conference (NFC) champion Carolina Panthers 24–10 to earn their third Super Bowl title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Answer: </a:t>
            </a:r>
          </a:p>
          <a:p>
            <a:pPr lvl="1" fontAlgn="base"/>
            <a:r>
              <a:rPr lang="en-US" i="1" dirty="0"/>
              <a:t>American Football Conference</a:t>
            </a:r>
            <a:endParaRPr lang="en-US" dirty="0"/>
          </a:p>
          <a:p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A0FD928A-E0D1-A642-A5BA-68D683A2A26D}"/>
              </a:ext>
            </a:extLst>
          </p:cNvPr>
          <p:cNvSpPr/>
          <p:nvPr/>
        </p:nvSpPr>
        <p:spPr>
          <a:xfrm>
            <a:off x="10668151" y="1422035"/>
            <a:ext cx="1295098" cy="637434"/>
          </a:xfrm>
          <a:prstGeom prst="wedgeRoundRectCallout">
            <a:avLst>
              <a:gd name="adj1" fmla="val -45287"/>
              <a:gd name="adj2" fmla="val 106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with no markup</a:t>
            </a:r>
          </a:p>
        </p:txBody>
      </p:sp>
    </p:spTree>
    <p:extLst>
      <p:ext uri="{BB962C8B-B14F-4D97-AF65-F5344CB8AC3E}">
        <p14:creationId xmlns:p14="http://schemas.microsoft.com/office/powerpoint/2010/main" val="156365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E76EB-B609-5E0C-54D5-00BAE7B6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6D166-2C9C-7ACB-4945-C70616C2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</p:spTree>
    <p:extLst>
      <p:ext uri="{BB962C8B-B14F-4D97-AF65-F5344CB8AC3E}">
        <p14:creationId xmlns:p14="http://schemas.microsoft.com/office/powerpoint/2010/main" val="252115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A57D25-377D-ADAF-4383-F2673A9B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3E18BF-0145-8CC4-5FCF-553D7425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Appeal to Power Users as well as Masses</a:t>
            </a:r>
          </a:p>
          <a:p>
            <a:pPr lvl="1"/>
            <a:r>
              <a:rPr lang="en-US" dirty="0"/>
              <a:t>Accessible to Masses</a:t>
            </a:r>
          </a:p>
          <a:p>
            <a:pPr lvl="1"/>
            <a:r>
              <a:rPr lang="en-US" dirty="0"/>
              <a:t>Portability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Avoid Magic / Alchemy</a:t>
            </a:r>
          </a:p>
          <a:p>
            <a:pPr lvl="1"/>
            <a:r>
              <a:rPr lang="en-US" dirty="0"/>
              <a:t>Hide Complexity</a:t>
            </a:r>
          </a:p>
          <a:p>
            <a:r>
              <a:rPr lang="en-US" dirty="0"/>
              <a:t>Embrace Historical Precedents</a:t>
            </a:r>
          </a:p>
          <a:p>
            <a:pPr lvl="1"/>
            <a:r>
              <a:rPr lang="en-US" dirty="0"/>
              <a:t>Little Languages from Unix</a:t>
            </a:r>
          </a:p>
          <a:p>
            <a:pPr lvl="1"/>
            <a:r>
              <a:rPr lang="en-US" dirty="0"/>
              <a:t>Fit/Predict/Summary/</a:t>
            </a:r>
            <a:r>
              <a:rPr lang="en-US" dirty="0" err="1"/>
              <a:t>glm</a:t>
            </a:r>
            <a:r>
              <a:rPr lang="en-US" dirty="0"/>
              <a:t> Equations from R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B23F9-306C-079C-04F4-AB54E58C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9FB57-91BD-1A8A-783A-560C5756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3C707-9EB4-CF0A-FD3F-C03D4DE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93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25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8039902" y="1372407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73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3CFDD-30A0-7146-A62F-42B77D1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93EC4-2576-B14F-A0C7-DCE4870F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6" y="1735608"/>
            <a:ext cx="953230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39A8E5-1A19-BA4D-A028-F9D28E870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03924" y="1239150"/>
            <a:ext cx="8378887" cy="46751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411026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r>
              <a:rPr lang="en-US" dirty="0"/>
              <a:t>Models (40k)</a:t>
            </a:r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classify</a:t>
            </a:r>
          </a:p>
          <a:p>
            <a:pPr lvl="1"/>
            <a:r>
              <a:rPr lang="en-US" dirty="0"/>
              <a:t>regress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576439" y="5956240"/>
            <a:ext cx="6624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</a:t>
            </a:r>
            <a:r>
              <a:rPr lang="en-US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658829-5B4D-DD42-AB2B-75417FA8ED9D}"/>
              </a:ext>
            </a:extLst>
          </p:cNvPr>
          <p:cNvSpPr/>
          <p:nvPr/>
        </p:nvSpPr>
        <p:spPr>
          <a:xfrm>
            <a:off x="7527855" y="1310934"/>
            <a:ext cx="48383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E4996-EFB9-804A-BAEE-6D2A4BE6FDE3}"/>
              </a:ext>
            </a:extLst>
          </p:cNvPr>
          <p:cNvSpPr/>
          <p:nvPr/>
        </p:nvSpPr>
        <p:spPr>
          <a:xfrm>
            <a:off x="8089037" y="1310935"/>
            <a:ext cx="48383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4EDD78-6AB5-854D-9313-3F4CF75D567C}"/>
              </a:ext>
            </a:extLst>
          </p:cNvPr>
          <p:cNvSpPr/>
          <p:nvPr/>
        </p:nvSpPr>
        <p:spPr>
          <a:xfrm>
            <a:off x="5933243" y="2046178"/>
            <a:ext cx="1714870" cy="865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3537639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1039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id, title, context, question, answers</a:t>
            </a:r>
          </a:p>
          <a:p>
            <a:pPr lvl="1"/>
            <a:r>
              <a:rPr lang="en-US" dirty="0"/>
              <a:t>Rows</a:t>
            </a:r>
          </a:p>
          <a:p>
            <a:r>
              <a:rPr lang="en-US" dirty="0"/>
              <a:t>Models (36k)</a:t>
            </a:r>
          </a:p>
          <a:p>
            <a:r>
              <a:rPr lang="en-US" dirty="0"/>
              <a:t>Tasks:</a:t>
            </a:r>
          </a:p>
          <a:p>
            <a:pPr lvl="1"/>
            <a:r>
              <a:rPr lang="en-US" dirty="0"/>
              <a:t>classification, regression, etc.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1470115"/>
            <a:ext cx="8153400" cy="45151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667429" y="5721994"/>
            <a:ext cx="723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https://huggingface.co/datasets/squad/viewer/plain_text/train</a:t>
            </a:r>
            <a:r>
              <a:rPr lang="en-US" sz="2000" dirty="0"/>
              <a:t> </a:t>
            </a:r>
          </a:p>
        </p:txBody>
      </p:sp>
      <p:pic>
        <p:nvPicPr>
          <p:cNvPr id="9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4F64178F-BB32-314A-AF2F-FF75EC2F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683886"/>
            <a:ext cx="3158905" cy="100335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1E5DA0-FB74-D54A-A986-9B287994739C}"/>
              </a:ext>
            </a:extLst>
          </p:cNvPr>
          <p:cNvSpPr/>
          <p:nvPr/>
        </p:nvSpPr>
        <p:spPr>
          <a:xfrm>
            <a:off x="8115300" y="3209453"/>
            <a:ext cx="318003" cy="4968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46A837-6570-1341-A2D2-41FEBBFF8F55}"/>
              </a:ext>
            </a:extLst>
          </p:cNvPr>
          <p:cNvSpPr/>
          <p:nvPr/>
        </p:nvSpPr>
        <p:spPr>
          <a:xfrm>
            <a:off x="5135535" y="3659925"/>
            <a:ext cx="1043456" cy="2143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56847B-220B-1141-B5CB-D2E35C4EA541}"/>
              </a:ext>
            </a:extLst>
          </p:cNvPr>
          <p:cNvSpPr/>
          <p:nvPr/>
        </p:nvSpPr>
        <p:spPr>
          <a:xfrm>
            <a:off x="4137346" y="4411667"/>
            <a:ext cx="7858496" cy="1304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7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Strategy</a:t>
            </a:r>
          </a:p>
          <a:p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2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227" y="3997970"/>
            <a:ext cx="6246181" cy="2231470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title, context, question, answers</a:t>
            </a:r>
          </a:p>
          <a:p>
            <a:pPr lvl="1"/>
            <a:r>
              <a:rPr lang="en-US" dirty="0"/>
              <a:t>Rows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956" r="2595" b="5839"/>
          <a:stretch/>
        </p:blipFill>
        <p:spPr>
          <a:xfrm>
            <a:off x="0" y="57705"/>
            <a:ext cx="11907438" cy="39402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00C082-B1A1-B54E-9965-B3BC625B245F}"/>
              </a:ext>
            </a:extLst>
          </p:cNvPr>
          <p:cNvSpPr/>
          <p:nvPr/>
        </p:nvSpPr>
        <p:spPr>
          <a:xfrm>
            <a:off x="4873841" y="2960703"/>
            <a:ext cx="25301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379DF7-7F4E-634D-9762-5C9C9AD64D78}"/>
              </a:ext>
            </a:extLst>
          </p:cNvPr>
          <p:cNvSpPr/>
          <p:nvPr/>
        </p:nvSpPr>
        <p:spPr>
          <a:xfrm>
            <a:off x="9716610" y="2863510"/>
            <a:ext cx="2274981" cy="704978"/>
          </a:xfrm>
          <a:prstGeom prst="wedgeRoundRectCallout">
            <a:avLst>
              <a:gd name="adj1" fmla="val 21577"/>
              <a:gd name="adj2" fmla="val -128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starts at context[358:]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2046DEE-6CF4-E045-AE40-C880E62E0E3E}"/>
              </a:ext>
            </a:extLst>
          </p:cNvPr>
          <p:cNvSpPr/>
          <p:nvPr/>
        </p:nvSpPr>
        <p:spPr>
          <a:xfrm>
            <a:off x="8673483" y="4231892"/>
            <a:ext cx="3066574" cy="938900"/>
          </a:xfrm>
          <a:prstGeom prst="wedgeRoundRectCallout">
            <a:avLst>
              <a:gd name="adj1" fmla="val 21577"/>
              <a:gd name="adj2" fmla="val -1112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is a span</a:t>
            </a:r>
          </a:p>
          <a:p>
            <a:pPr algn="ctr"/>
            <a:r>
              <a:rPr lang="en-US" sz="2400" dirty="0"/>
              <a:t>(substring of context)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C5DD85C-C12B-A94E-9BC7-813E7FB1886B}"/>
              </a:ext>
            </a:extLst>
          </p:cNvPr>
          <p:cNvSpPr/>
          <p:nvPr/>
        </p:nvSpPr>
        <p:spPr>
          <a:xfrm>
            <a:off x="8673483" y="5502471"/>
            <a:ext cx="3130982" cy="451790"/>
          </a:xfrm>
          <a:prstGeom prst="wedgeRoundRectCallout">
            <a:avLst>
              <a:gd name="adj1" fmla="val -23742"/>
              <a:gd name="adj2" fmla="val -10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Task: </a:t>
            </a:r>
            <a:r>
              <a:rPr lang="en-US" strike="dblStrike" dirty="0"/>
              <a:t>Question-Answering (QA)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57E4CAC-19FB-C54D-934D-29EE3EEA056B}"/>
              </a:ext>
            </a:extLst>
          </p:cNvPr>
          <p:cNvSpPr/>
          <p:nvPr/>
        </p:nvSpPr>
        <p:spPr>
          <a:xfrm>
            <a:off x="8153400" y="6211668"/>
            <a:ext cx="3322480" cy="646332"/>
          </a:xfrm>
          <a:prstGeom prst="wedgeRoundRectCallout">
            <a:avLst>
              <a:gd name="adj1" fmla="val 16719"/>
              <a:gd name="adj2" fmla="val -75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Spans:</a:t>
            </a:r>
          </a:p>
          <a:p>
            <a:pPr algn="ctr"/>
            <a:r>
              <a:rPr lang="en-US" dirty="0"/>
              <a:t>Answer is a substring of context</a:t>
            </a:r>
          </a:p>
        </p:txBody>
      </p:sp>
      <p:pic>
        <p:nvPicPr>
          <p:cNvPr id="16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639B9493-BF20-E34B-AF6C-320A88F7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821" y="2619696"/>
            <a:ext cx="3437240" cy="10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31</a:t>
            </a:fld>
            <a:endParaRPr lang="en-US"/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80131D-5FB0-244F-8A24-F97B2CC46FC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74702" y="1823821"/>
            <a:ext cx="9148439" cy="5008657"/>
          </a:xfrm>
        </p:spPr>
      </p:pic>
    </p:spTree>
    <p:extLst>
      <p:ext uri="{BB962C8B-B14F-4D97-AF65-F5344CB8AC3E}">
        <p14:creationId xmlns:p14="http://schemas.microsoft.com/office/powerpoint/2010/main" val="342747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F33B15-1561-B645-B7C4-0DDC6412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2" y="1690688"/>
            <a:ext cx="9254971" cy="4962282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3056459" y="3671316"/>
            <a:ext cx="2151049" cy="882396"/>
          </a:xfrm>
          <a:prstGeom prst="wedgeRoundRectCallout">
            <a:avLst>
              <a:gd name="adj1" fmla="val -89609"/>
              <a:gd name="adj2" fmla="val -212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Subset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502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33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/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</a:p>
              <a:p>
                <a:pPr algn="ctr"/>
                <a:r>
                  <a:rPr lang="en-US" sz="2400" dirty="0"/>
                  <a:t>label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  <a:blipFill>
                <a:blip r:embed="rId4"/>
                <a:stretch>
                  <a:fillRect b="-8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8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702CA-1219-AC95-94D1-4924D0A8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2EE3E-063B-3D78-AB1E-CBBEFCD5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34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FCA1A-2B7B-557E-3FF1-6D6355F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4F65B-C700-1645-C54C-6BCB40E7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--model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</a:t>
                </a:r>
                <a:r>
                  <a:rPr lang="en-US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26112CD-7E06-ED15-BCA5-E179FE3C8503}"/>
              </a:ext>
            </a:extLst>
          </p:cNvPr>
          <p:cNvSpPr/>
          <p:nvPr/>
        </p:nvSpPr>
        <p:spPr>
          <a:xfrm>
            <a:off x="8274133" y="1611142"/>
            <a:ext cx="1141395" cy="1116038"/>
          </a:xfrm>
          <a:prstGeom prst="wedgeRoundRectCallout">
            <a:avLst>
              <a:gd name="adj1" fmla="val -126522"/>
              <a:gd name="adj2" fmla="val 349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81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A3C0-AF89-0647-A4EC-72DDFC5E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ADDE5-5D72-1744-9F91-9F9C75D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(base)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(finetuned)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5E8BE2C-E8AA-F549-A43B-35335D5CCC4B}"/>
              </a:ext>
            </a:extLst>
          </p:cNvPr>
          <p:cNvSpPr/>
          <p:nvPr/>
        </p:nvSpPr>
        <p:spPr>
          <a:xfrm>
            <a:off x="5545836" y="3989854"/>
            <a:ext cx="1876309" cy="882396"/>
          </a:xfrm>
          <a:prstGeom prst="wedgeRoundRectCallout">
            <a:avLst>
              <a:gd name="adj1" fmla="val 76178"/>
              <a:gd name="adj2" fmla="val -55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Translation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95DA931-63A6-5942-8235-52796A9DCFE5}"/>
              </a:ext>
            </a:extLst>
          </p:cNvPr>
          <p:cNvSpPr/>
          <p:nvPr/>
        </p:nvSpPr>
        <p:spPr>
          <a:xfrm>
            <a:off x="4636008" y="5173102"/>
            <a:ext cx="2664217" cy="882396"/>
          </a:xfrm>
          <a:prstGeom prst="wedgeRoundRectCallout">
            <a:avLst>
              <a:gd name="adj1" fmla="val 71373"/>
              <a:gd name="adj2" fmla="val -482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Token classification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8660443-3655-014B-BF15-80E6246E9D17}"/>
              </a:ext>
            </a:extLst>
          </p:cNvPr>
          <p:cNvSpPr/>
          <p:nvPr/>
        </p:nvSpPr>
        <p:spPr>
          <a:xfrm>
            <a:off x="9541764" y="1985750"/>
            <a:ext cx="1509025" cy="882396"/>
          </a:xfrm>
          <a:prstGeom prst="wedgeRoundRectCallout">
            <a:avLst>
              <a:gd name="adj1" fmla="val -123551"/>
              <a:gd name="adj2" fmla="val 854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Fill Mask</a:t>
            </a:r>
          </a:p>
        </p:txBody>
      </p:sp>
    </p:spTree>
    <p:extLst>
      <p:ext uri="{BB962C8B-B14F-4D97-AF65-F5344CB8AC3E}">
        <p14:creationId xmlns:p14="http://schemas.microsoft.com/office/powerpoint/2010/main" val="377458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</a:t>
                </a:r>
                <a:r>
                  <a:rPr lang="en-US" b="1" dirty="0" err="1"/>
                  <a:t>eqn</a:t>
                </a:r>
                <a:r>
                  <a:rPr lang="en-US" b="1" dirty="0"/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38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9949781" y="2097113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5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F09C9-0351-7956-57F8-3E795256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BF6B-8D71-2DE5-C534-C2F25F65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787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3784-338F-3446-9BDE-07430ABC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and Metrics  </a:t>
            </a:r>
            <a:br>
              <a:rPr lang="en-US" dirty="0"/>
            </a:br>
            <a:r>
              <a:rPr lang="en-US" dirty="0"/>
              <a:t>(Defaults depend on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𝑠𝑒𝑛𝑡𝑒𝑛𝑐𝑒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𝑟𝑒𝑔𝑟𝑒𝑠𝑠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functions (used in </a:t>
                </a:r>
                <a:r>
                  <a:rPr lang="en-US" i="1" dirty="0" err="1"/>
                  <a:t>gft_fit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Classification </a:t>
                </a:r>
                <a:r>
                  <a:rPr lang="en-US" dirty="0">
                    <a:sym typeface="Wingdings" pitchFamily="2" charset="2"/>
                  </a:rPr>
                  <a:t> Cross entropy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r>
                  <a:rPr lang="en-US" dirty="0">
                    <a:sym typeface="Wingdings" pitchFamily="2" charset="2"/>
                  </a:rPr>
                  <a:t>Metrics (used in </a:t>
                </a:r>
                <a:r>
                  <a:rPr lang="en-US" i="1" dirty="0" err="1">
                    <a:sym typeface="Wingdings" pitchFamily="2" charset="2"/>
                  </a:rPr>
                  <a:t>gft_eval</a:t>
                </a:r>
                <a:r>
                  <a:rPr lang="en-US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Classification  Accuracy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--metric </a:t>
                </a:r>
                <a:r>
                  <a:rPr lang="en-US" dirty="0" err="1">
                    <a:sym typeface="Wingdings" pitchFamily="2" charset="2"/>
                  </a:rPr>
                  <a:t>H:glue,cola</a:t>
                </a:r>
                <a:r>
                  <a:rPr lang="en-US" dirty="0">
                    <a:sym typeface="Wingdings" pitchFamily="2" charset="2"/>
                  </a:rPr>
                  <a:t>  Matthews Correlation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63707-63EA-994E-ACE4-427DA713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F5720-74A4-5E4B-97D0-196C3CC9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766A-E133-464E-A42F-71CFC3B1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/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  <a:blipFill>
                <a:blip r:embed="rId3"/>
                <a:stretch>
                  <a:fillRect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/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6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41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6" y="1827888"/>
            <a:ext cx="6460228" cy="33371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42</a:t>
            </a:fld>
            <a:endParaRPr lang="en-US"/>
          </a:p>
        </p:txBody>
      </p:sp>
      <p:pic>
        <p:nvPicPr>
          <p:cNvPr id="12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67CC024-1DF0-4F4A-9B07-1C2570813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8018"/>
          <a:stretch/>
        </p:blipFill>
        <p:spPr>
          <a:xfrm>
            <a:off x="7014321" y="1873156"/>
            <a:ext cx="4755789" cy="182677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7" y="1827888"/>
            <a:ext cx="5364572" cy="2771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7CCA3AD-1D80-3FAF-FA99-EE286E2E2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771305" y="1722346"/>
            <a:ext cx="6088867" cy="463400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84746D-AE6A-5229-3842-102CC02C03BC}"/>
              </a:ext>
            </a:extLst>
          </p:cNvPr>
          <p:cNvSpPr txBox="1"/>
          <p:nvPr/>
        </p:nvSpPr>
        <p:spPr>
          <a:xfrm>
            <a:off x="959444" y="4909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/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Train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on words, but apply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to texts</a:t>
                </a:r>
              </a:p>
              <a:p>
                <a:pPr algn="ctr"/>
                <a:r>
                  <a:rPr lang="en-US" sz="2000" dirty="0"/>
                  <a:t>(Generalizations: OOVs, MWEs, negation) </a:t>
                </a:r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99E12CC-5539-54A2-81E8-4A06E8B610E6}"/>
              </a:ext>
            </a:extLst>
          </p:cNvPr>
          <p:cNvSpPr/>
          <p:nvPr/>
        </p:nvSpPr>
        <p:spPr>
          <a:xfrm>
            <a:off x="9674560" y="4221444"/>
            <a:ext cx="1518957" cy="1057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A81975-3FB8-A7F7-1B0B-F8CE37FA920B}"/>
              </a:ext>
            </a:extLst>
          </p:cNvPr>
          <p:cNvSpPr/>
          <p:nvPr/>
        </p:nvSpPr>
        <p:spPr>
          <a:xfrm>
            <a:off x="7954323" y="3541306"/>
            <a:ext cx="550048" cy="21658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3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10722-884A-AC48-AB1E-9BB6913B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934A9-338B-1146-9EA3-A332351C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7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4C53AD-325B-D048-A664-9BD4EBB2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9B743-737C-4149-A151-872020F1A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with patterns (__</a:t>
            </a:r>
            <a:r>
              <a:rPr lang="en-US" i="1" dirty="0"/>
              <a:t>contains</a:t>
            </a:r>
            <a:r>
              <a:rPr lang="en-US" dirty="0"/>
              <a:t>__)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Predict: Sentiment Analysis &amp; Text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tasks: </a:t>
            </a:r>
            <a:r>
              <a:rPr lang="en-US" dirty="0" err="1"/>
              <a:t>token_classification</a:t>
            </a:r>
            <a:r>
              <a:rPr lang="en-US" dirty="0"/>
              <a:t>, fill-mask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from datasets (as opposed to stdin)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gft_predict</a:t>
            </a:r>
            <a:r>
              <a:rPr lang="en-US" i="1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gft_eval</a:t>
            </a:r>
            <a:endParaRPr lang="en-US" i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gft_fit</a:t>
            </a:r>
            <a:r>
              <a:rPr lang="en-US" dirty="0"/>
              <a:t> (aka fine-tuning)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14D7F-B016-3D4E-AC0B-11380F19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E4A1A-2341-3645-8455-4488EA63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BDC8E-50C1-4C49-B96A-4C9A623B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02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1 of 7</a:t>
            </a:r>
            <a:br>
              <a:rPr lang="en-US" dirty="0"/>
            </a:br>
            <a:r>
              <a:rPr lang="en-US" dirty="0"/>
              <a:t>Summarize (almost) anything</a:t>
            </a:r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051"/>
          <a:stretch/>
        </p:blipFill>
        <p:spPr>
          <a:xfrm>
            <a:off x="875906" y="2141422"/>
            <a:ext cx="14116481" cy="319414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49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DA472B8-EC09-E245-9D02-18A947733276}"/>
              </a:ext>
            </a:extLst>
          </p:cNvPr>
          <p:cNvSpPr/>
          <p:nvPr/>
        </p:nvSpPr>
        <p:spPr>
          <a:xfrm>
            <a:off x="6711895" y="3965497"/>
            <a:ext cx="2444501" cy="545380"/>
          </a:xfrm>
          <a:prstGeom prst="wedgeRoundRectCallout">
            <a:avLst>
              <a:gd name="adj1" fmla="val -88294"/>
              <a:gd name="adj2" fmla="val 17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Emotion Classes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82529F2-BC84-7B48-BF7A-FB8CA95F0E16}"/>
              </a:ext>
            </a:extLst>
          </p:cNvPr>
          <p:cNvSpPr/>
          <p:nvPr/>
        </p:nvSpPr>
        <p:spPr>
          <a:xfrm>
            <a:off x="1358746" y="5335571"/>
            <a:ext cx="2380240" cy="797139"/>
          </a:xfrm>
          <a:prstGeom prst="wedgeRoundRectCallout">
            <a:avLst>
              <a:gd name="adj1" fmla="val -28313"/>
              <a:gd name="adj2" fmla="val -794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both data and model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26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FDF3F-A0DE-9641-96A9-5FE7C002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D03C-B1AB-B74B-89D7-FAAA96CF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7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2 of 7</a:t>
            </a:r>
            <a:br>
              <a:rPr lang="en-US" dirty="0"/>
            </a:br>
            <a:r>
              <a:rPr lang="en-US" sz="3200" dirty="0"/>
              <a:t>Summary with patterns (__</a:t>
            </a:r>
            <a:r>
              <a:rPr lang="en-US" sz="3200" i="1" dirty="0"/>
              <a:t>contains</a:t>
            </a:r>
            <a:r>
              <a:rPr lang="en-US" sz="3200" dirty="0"/>
              <a:t>__)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570"/>
          <a:stretch/>
        </p:blipFill>
        <p:spPr>
          <a:xfrm>
            <a:off x="838200" y="1914410"/>
            <a:ext cx="11037148" cy="3779380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98C250-4DEF-A843-8E59-848E6D4FA598}"/>
              </a:ext>
            </a:extLst>
          </p:cNvPr>
          <p:cNvSpPr/>
          <p:nvPr/>
        </p:nvSpPr>
        <p:spPr>
          <a:xfrm>
            <a:off x="768285" y="4482445"/>
            <a:ext cx="8757501" cy="13150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94D672E-F4FC-C74D-B1EA-323DCCA7F4C6}"/>
              </a:ext>
            </a:extLst>
          </p:cNvPr>
          <p:cNvSpPr/>
          <p:nvPr/>
        </p:nvSpPr>
        <p:spPr>
          <a:xfrm>
            <a:off x="8142436" y="4917699"/>
            <a:ext cx="4049564" cy="737525"/>
          </a:xfrm>
          <a:prstGeom prst="wedgeRoundRectCallout">
            <a:avLst>
              <a:gd name="adj1" fmla="val -61793"/>
              <a:gd name="adj2" fmla="val -268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datasets on </a:t>
            </a:r>
            <a:r>
              <a:rPr lang="en-US" sz="2400" dirty="0" err="1"/>
              <a:t>HuggingFace</a:t>
            </a:r>
            <a:r>
              <a:rPr lang="en-US" sz="2400" dirty="0"/>
              <a:t> that contain “emotion”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D5D1F7D-AF9E-8F4E-8FB3-F5F12C8D87D4}"/>
              </a:ext>
            </a:extLst>
          </p:cNvPr>
          <p:cNvSpPr/>
          <p:nvPr/>
        </p:nvSpPr>
        <p:spPr>
          <a:xfrm>
            <a:off x="2117772" y="5883892"/>
            <a:ext cx="4049564" cy="737525"/>
          </a:xfrm>
          <a:prstGeom prst="wedgeRoundRectCallout">
            <a:avLst>
              <a:gd name="adj1" fmla="val -24079"/>
              <a:gd name="adj2" fmla="val -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</a:t>
            </a:r>
            <a:r>
              <a:rPr lang="en-US" sz="2400" i="1" u="sng" dirty="0"/>
              <a:t>models</a:t>
            </a:r>
            <a:r>
              <a:rPr lang="en-US" sz="2400" dirty="0"/>
              <a:t> on </a:t>
            </a:r>
            <a:r>
              <a:rPr lang="en-US" sz="2400" dirty="0" err="1"/>
              <a:t>HuggingFace</a:t>
            </a:r>
            <a:r>
              <a:rPr lang="en-US" sz="2400" dirty="0"/>
              <a:t> that contain “emotion”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76233F5-6518-81A0-5EC0-5D48B267A373}"/>
              </a:ext>
            </a:extLst>
          </p:cNvPr>
          <p:cNvSpPr/>
          <p:nvPr/>
        </p:nvSpPr>
        <p:spPr>
          <a:xfrm>
            <a:off x="8076448" y="3047292"/>
            <a:ext cx="3524719" cy="1051742"/>
          </a:xfrm>
          <a:prstGeom prst="wedgeRoundRectCallout">
            <a:avLst>
              <a:gd name="adj1" fmla="val -37001"/>
              <a:gd name="adj2" fmla="val 747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Search Engine</a:t>
            </a:r>
          </a:p>
          <a:p>
            <a:pPr algn="ctr"/>
            <a:r>
              <a:rPr lang="en-US" sz="2000" dirty="0"/>
              <a:t>(Embarrassment of Riches)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34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Seven Simple Examples: 3 of 7</a:t>
            </a:r>
            <a:br>
              <a:rPr lang="en-US" dirty="0"/>
            </a:br>
            <a:r>
              <a:rPr lang="en-US" sz="2800" dirty="0"/>
              <a:t>Predict: Sentiment Analysis &amp; Text Classification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3693"/>
            <a:ext cx="8183252" cy="487918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C2C3B-7D18-7945-B439-96AF25711CE2}"/>
              </a:ext>
            </a:extLst>
          </p:cNvPr>
          <p:cNvSpPr/>
          <p:nvPr/>
        </p:nvSpPr>
        <p:spPr>
          <a:xfrm>
            <a:off x="716437" y="4586787"/>
            <a:ext cx="8757501" cy="1804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6A052C1-32FA-5547-8222-E849FE3306B2}"/>
              </a:ext>
            </a:extLst>
          </p:cNvPr>
          <p:cNvSpPr/>
          <p:nvPr/>
        </p:nvSpPr>
        <p:spPr>
          <a:xfrm>
            <a:off x="6493597" y="4848608"/>
            <a:ext cx="4860203" cy="545380"/>
          </a:xfrm>
          <a:prstGeom prst="wedgeRoundRectCallout">
            <a:avLst>
              <a:gd name="adj1" fmla="val -64295"/>
              <a:gd name="adj2" fmla="val -16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Default model </a:t>
            </a:r>
            <a:r>
              <a:rPr lang="en-US" sz="2400" dirty="0">
                <a:sym typeface="Wingdings" pitchFamily="2" charset="2"/>
              </a:rPr>
              <a:t> Sentiment Analysis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EA398CA-2268-8841-BB45-26EF48BF2860}"/>
              </a:ext>
            </a:extLst>
          </p:cNvPr>
          <p:cNvSpPr/>
          <p:nvPr/>
        </p:nvSpPr>
        <p:spPr>
          <a:xfrm>
            <a:off x="7920964" y="5947495"/>
            <a:ext cx="2444501" cy="545380"/>
          </a:xfrm>
          <a:prstGeom prst="wedgeRoundRectCallout">
            <a:avLst>
              <a:gd name="adj1" fmla="val -71060"/>
              <a:gd name="adj2" fmla="val -18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Emotion Classes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033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4 of 7</a:t>
            </a:r>
            <a:br>
              <a:rPr lang="en-US" dirty="0"/>
            </a:br>
            <a:r>
              <a:rPr lang="en-US" sz="3200" dirty="0"/>
              <a:t>More tasks: </a:t>
            </a:r>
            <a:r>
              <a:rPr lang="en-US" sz="3200" dirty="0" err="1"/>
              <a:t>token_classification</a:t>
            </a:r>
            <a:r>
              <a:rPr lang="en-US" sz="3200" dirty="0"/>
              <a:t>, fill-mask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4927"/>
          <a:stretch/>
        </p:blipFill>
        <p:spPr>
          <a:xfrm>
            <a:off x="282018" y="1556296"/>
            <a:ext cx="4183737" cy="1872704"/>
          </a:xfrm>
        </p:spPr>
      </p:pic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166314C6-AF97-E840-B85B-1553E3795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60167"/>
          <a:stretch/>
        </p:blipFill>
        <p:spPr>
          <a:xfrm>
            <a:off x="385083" y="3628309"/>
            <a:ext cx="11262099" cy="2612235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52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4B05DD0-9C6C-6844-8515-646D971731A5}"/>
              </a:ext>
            </a:extLst>
          </p:cNvPr>
          <p:cNvSpPr/>
          <p:nvPr/>
        </p:nvSpPr>
        <p:spPr>
          <a:xfrm>
            <a:off x="9381090" y="4882655"/>
            <a:ext cx="2694178" cy="701022"/>
          </a:xfrm>
          <a:prstGeom prst="wedgeRoundRectCallout">
            <a:avLst>
              <a:gd name="adj1" fmla="val -61045"/>
              <a:gd name="adj2" fmla="val 33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dblStrike" dirty="0"/>
              <a:t>NER: Named Entity Recognition</a:t>
            </a:r>
            <a:endParaRPr lang="en-US" sz="1600" strike="dblStrike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C30309-18EB-4A49-B50F-697B3E503D37}"/>
              </a:ext>
            </a:extLst>
          </p:cNvPr>
          <p:cNvSpPr/>
          <p:nvPr/>
        </p:nvSpPr>
        <p:spPr>
          <a:xfrm>
            <a:off x="7889131" y="5837890"/>
            <a:ext cx="3857018" cy="966608"/>
          </a:xfrm>
          <a:prstGeom prst="wedgeRoundRectCallout">
            <a:avLst>
              <a:gd name="adj1" fmla="val -64104"/>
              <a:gd name="adj2" fmla="val -38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Cloze (1953)</a:t>
            </a:r>
          </a:p>
          <a:p>
            <a:pPr algn="ctr"/>
            <a:r>
              <a:rPr lang="en-US" sz="1600" dirty="0">
                <a:highlight>
                  <a:srgbClr val="FFFF00"/>
                </a:highlight>
                <a:hlinkClick r:id="rId4"/>
              </a:rPr>
              <a:t>https://en.wikipedia.org/wiki/Cloze_test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69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5 of 7</a:t>
            </a:r>
            <a:br>
              <a:rPr lang="en-US" dirty="0"/>
            </a:br>
            <a:r>
              <a:rPr lang="en-US" sz="3200" dirty="0"/>
              <a:t>Input from datasets (as opposed to stdin)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53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4990605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2859300"/>
            <a:ext cx="10143240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8191E-A9AC-124D-A61A-D41C349BC64D}"/>
              </a:ext>
            </a:extLst>
          </p:cNvPr>
          <p:cNvSpPr/>
          <p:nvPr/>
        </p:nvSpPr>
        <p:spPr>
          <a:xfrm>
            <a:off x="277304" y="3808429"/>
            <a:ext cx="10290143" cy="291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E9E5DB0-70FD-3543-94A8-FB29FC666A6E}"/>
              </a:ext>
            </a:extLst>
          </p:cNvPr>
          <p:cNvSpPr/>
          <p:nvPr/>
        </p:nvSpPr>
        <p:spPr>
          <a:xfrm>
            <a:off x="6840976" y="4030857"/>
            <a:ext cx="3539247" cy="701022"/>
          </a:xfrm>
          <a:prstGeom prst="wedgeRoundRectCallout">
            <a:avLst>
              <a:gd name="adj1" fmla="val -21879"/>
              <a:gd name="adj2" fmla="val -112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 Input from dataset</a:t>
            </a:r>
          </a:p>
          <a:p>
            <a:pPr algn="ctr"/>
            <a:r>
              <a:rPr lang="en-US" sz="2400" dirty="0"/>
              <a:t>(as opposed to stdin) 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B65CF0E-969F-3043-8B18-172B9FB9BDDB}"/>
              </a:ext>
            </a:extLst>
          </p:cNvPr>
          <p:cNvSpPr/>
          <p:nvPr/>
        </p:nvSpPr>
        <p:spPr>
          <a:xfrm>
            <a:off x="9162646" y="2183958"/>
            <a:ext cx="1853929" cy="563241"/>
          </a:xfrm>
          <a:prstGeom prst="wedgeRoundRectCallout">
            <a:avLst>
              <a:gd name="adj1" fmla="val -28295"/>
              <a:gd name="adj2" fmla="val 116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Specify split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363DFAD-8F0C-194B-B538-C1A30A4FB87A}"/>
              </a:ext>
            </a:extLst>
          </p:cNvPr>
          <p:cNvSpPr/>
          <p:nvPr/>
        </p:nvSpPr>
        <p:spPr>
          <a:xfrm>
            <a:off x="2441643" y="3892783"/>
            <a:ext cx="2681591" cy="839096"/>
          </a:xfrm>
          <a:prstGeom prst="wedgeRoundRectCallout">
            <a:avLst>
              <a:gd name="adj1" fmla="val -23579"/>
              <a:gd name="adj2" fmla="val -900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Equation specifies task &amp; columns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33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6 of 7</a:t>
            </a:r>
            <a:br>
              <a:rPr lang="en-US" dirty="0"/>
            </a:br>
            <a:r>
              <a:rPr lang="en-US" sz="3600" i="1" dirty="0" err="1"/>
              <a:t>gft_predict</a:t>
            </a:r>
            <a:r>
              <a:rPr lang="en-US" sz="3600" i="1" dirty="0"/>
              <a:t>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i="1" dirty="0" err="1">
                <a:sym typeface="Wingdings" pitchFamily="2" charset="2"/>
              </a:rPr>
              <a:t>gft_eval</a:t>
            </a:r>
            <a:endParaRPr lang="en-US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54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4990605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3655820"/>
            <a:ext cx="10143240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8191E-A9AC-124D-A61A-D41C349BC64D}"/>
              </a:ext>
            </a:extLst>
          </p:cNvPr>
          <p:cNvSpPr/>
          <p:nvPr/>
        </p:nvSpPr>
        <p:spPr>
          <a:xfrm>
            <a:off x="277304" y="4685121"/>
            <a:ext cx="10290143" cy="203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95C3E55-27CE-774B-878B-22B6C87B2ABC}"/>
              </a:ext>
            </a:extLst>
          </p:cNvPr>
          <p:cNvSpPr/>
          <p:nvPr/>
        </p:nvSpPr>
        <p:spPr>
          <a:xfrm>
            <a:off x="120784" y="5347636"/>
            <a:ext cx="8089361" cy="1090470"/>
          </a:xfrm>
          <a:prstGeom prst="wedgeRoundRectCallout">
            <a:avLst>
              <a:gd name="adj1" fmla="val -36452"/>
              <a:gd name="adj2" fmla="val -13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/>
              <a:t>Eval</a:t>
            </a:r>
            <a:r>
              <a:rPr lang="en-US" sz="3200" dirty="0"/>
              <a:t> returns a single score for the dataset split </a:t>
            </a:r>
          </a:p>
          <a:p>
            <a:pPr algn="ctr"/>
            <a:r>
              <a:rPr lang="en-US" sz="2400" dirty="0"/>
              <a:t>(as opposed to a prediction for each example in dataset split)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154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Simple Examples: 7 of 7</a:t>
            </a:r>
            <a:br>
              <a:rPr lang="en-US" dirty="0"/>
            </a:br>
            <a:r>
              <a:rPr lang="en-US" sz="3600" i="1" dirty="0" err="1"/>
              <a:t>gft_fit</a:t>
            </a:r>
            <a:r>
              <a:rPr lang="en-US" sz="3600" dirty="0"/>
              <a:t> (aka fine-tuning)</a:t>
            </a:r>
            <a:endParaRPr lang="en-US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55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5131177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4678627"/>
            <a:ext cx="10143240" cy="16373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DF869194-0294-8240-A1A4-45A1F41862B7}"/>
                  </a:ext>
                </a:extLst>
              </p:cNvPr>
              <p:cNvSpPr/>
              <p:nvPr/>
            </p:nvSpPr>
            <p:spPr>
              <a:xfrm>
                <a:off x="3877282" y="5622960"/>
                <a:ext cx="6823144" cy="867516"/>
              </a:xfrm>
              <a:prstGeom prst="wedgeRoundRectCallout">
                <a:avLst>
                  <a:gd name="adj1" fmla="val -60618"/>
                  <a:gd name="adj2" fmla="val 1256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Fit </a:t>
                </a:r>
                <a:r>
                  <a:rPr lang="en-US" sz="3200" dirty="0"/>
                  <a:t>returns a post-trained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DF869194-0294-8240-A1A4-45A1F4186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82" y="5622960"/>
                <a:ext cx="6823144" cy="867516"/>
              </a:xfrm>
              <a:prstGeom prst="wedgeRoundRectCallout">
                <a:avLst>
                  <a:gd name="adj1" fmla="val -60618"/>
                  <a:gd name="adj2" fmla="val 12560"/>
                  <a:gd name="adj3" fmla="val 16667"/>
                </a:avLst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82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DACB1-F347-CF45-85F4-68355251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07" y="426399"/>
            <a:ext cx="3747939" cy="1859601"/>
          </a:xfrm>
        </p:spPr>
        <p:txBody>
          <a:bodyPr>
            <a:normAutofit fontScale="90000"/>
          </a:bodyPr>
          <a:lstStyle/>
          <a:p>
            <a:r>
              <a:rPr lang="en-US" dirty="0"/>
              <a:t>Recap of Seven Simple Examples</a:t>
            </a:r>
          </a:p>
        </p:txBody>
      </p:sp>
      <p:pic>
        <p:nvPicPr>
          <p:cNvPr id="14" name="Content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EB7699-7198-0D43-ADDB-14B52BE888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437" y="2813179"/>
            <a:ext cx="7194520" cy="3725733"/>
          </a:xfrm>
        </p:spPr>
      </p:pic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B0F2BEB5-9998-E24B-9C6D-5C4D361169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84225" y="166979"/>
            <a:ext cx="7585471" cy="350004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06710-7F0B-2340-BD2A-0E5D398D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C9C4-79F4-DA4E-A475-F2AAB22C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CD0B4-A85D-904E-A14E-C83487F7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56</a:t>
            </a:fld>
            <a:endParaRPr lang="en-US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5A41D04-C328-844A-85DA-E85508EB0F94}"/>
              </a:ext>
            </a:extLst>
          </p:cNvPr>
          <p:cNvSpPr txBox="1">
            <a:spLocks/>
          </p:cNvSpPr>
          <p:nvPr/>
        </p:nvSpPr>
        <p:spPr>
          <a:xfrm>
            <a:off x="7126663" y="3248515"/>
            <a:ext cx="5015059" cy="2672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with patterns (__</a:t>
            </a:r>
            <a:r>
              <a:rPr lang="en-US" i="1" dirty="0"/>
              <a:t>contains</a:t>
            </a:r>
            <a:r>
              <a:rPr lang="en-US" dirty="0"/>
              <a:t>__)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Sentiment Analysis &amp; Text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tasks: </a:t>
            </a:r>
            <a:r>
              <a:rPr lang="en-US" dirty="0" err="1"/>
              <a:t>token_classification</a:t>
            </a:r>
            <a:r>
              <a:rPr lang="en-US" dirty="0"/>
              <a:t>, fill-mask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from datasets (as opposed to stdin)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gft_predict</a:t>
            </a:r>
            <a:r>
              <a:rPr lang="en-US" i="1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gft_eval</a:t>
            </a:r>
            <a:endParaRPr lang="en-US" i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gft_fit</a:t>
            </a:r>
            <a:r>
              <a:rPr lang="en-US" dirty="0"/>
              <a:t> (aka fine-tuning)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3526BA5C-7061-494D-897A-53249C2A26ED}"/>
              </a:ext>
            </a:extLst>
          </p:cNvPr>
          <p:cNvSpPr/>
          <p:nvPr/>
        </p:nvSpPr>
        <p:spPr>
          <a:xfrm>
            <a:off x="275437" y="2237605"/>
            <a:ext cx="457200" cy="467887"/>
          </a:xfrm>
          <a:prstGeom prst="wedgeRoundRectCallout">
            <a:avLst>
              <a:gd name="adj1" fmla="val 63891"/>
              <a:gd name="adj2" fmla="val 883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2B437741-2F11-8241-B6D8-696B1FA5F2FE}"/>
              </a:ext>
            </a:extLst>
          </p:cNvPr>
          <p:cNvSpPr/>
          <p:nvPr/>
        </p:nvSpPr>
        <p:spPr>
          <a:xfrm>
            <a:off x="3841527" y="380995"/>
            <a:ext cx="457200" cy="467887"/>
          </a:xfrm>
          <a:prstGeom prst="wedgeRoundRectCallout">
            <a:avLst>
              <a:gd name="adj1" fmla="val 89664"/>
              <a:gd name="adj2" fmla="val 17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CA83492-2F36-E140-A671-7DB0548F69A0}"/>
              </a:ext>
            </a:extLst>
          </p:cNvPr>
          <p:cNvSpPr/>
          <p:nvPr/>
        </p:nvSpPr>
        <p:spPr>
          <a:xfrm>
            <a:off x="3918773" y="1078740"/>
            <a:ext cx="457200" cy="467887"/>
          </a:xfrm>
          <a:prstGeom prst="wedgeRoundRectCallout">
            <a:avLst>
              <a:gd name="adj1" fmla="val 76262"/>
              <a:gd name="adj2" fmla="val 128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8F5E631-68FF-7546-8A8E-CAC4EFBCF983}"/>
              </a:ext>
            </a:extLst>
          </p:cNvPr>
          <p:cNvSpPr/>
          <p:nvPr/>
        </p:nvSpPr>
        <p:spPr>
          <a:xfrm>
            <a:off x="3832886" y="1885576"/>
            <a:ext cx="457200" cy="467887"/>
          </a:xfrm>
          <a:prstGeom prst="wedgeRoundRectCallout">
            <a:avLst>
              <a:gd name="adj1" fmla="val 91726"/>
              <a:gd name="adj2" fmla="val 8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8A8AF608-C7A8-4741-86DC-EF5F9ED6AE71}"/>
              </a:ext>
            </a:extLst>
          </p:cNvPr>
          <p:cNvSpPr/>
          <p:nvPr/>
        </p:nvSpPr>
        <p:spPr>
          <a:xfrm>
            <a:off x="4183599" y="3053353"/>
            <a:ext cx="457200" cy="467887"/>
          </a:xfrm>
          <a:prstGeom prst="wedgeRoundRectCallout">
            <a:avLst>
              <a:gd name="adj1" fmla="val 52551"/>
              <a:gd name="adj2" fmla="val -68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7458037-84B8-D94C-A948-83769B6AAD78}"/>
              </a:ext>
            </a:extLst>
          </p:cNvPr>
          <p:cNvSpPr/>
          <p:nvPr/>
        </p:nvSpPr>
        <p:spPr>
          <a:xfrm>
            <a:off x="4836738" y="4933578"/>
            <a:ext cx="457200" cy="467887"/>
          </a:xfrm>
          <a:prstGeom prst="wedgeRoundRectCallout">
            <a:avLst>
              <a:gd name="adj1" fmla="val -90748"/>
              <a:gd name="adj2" fmla="val 158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E14B1801-B65C-B142-9418-EA848ED68254}"/>
              </a:ext>
            </a:extLst>
          </p:cNvPr>
          <p:cNvSpPr/>
          <p:nvPr/>
        </p:nvSpPr>
        <p:spPr>
          <a:xfrm>
            <a:off x="4973127" y="4350821"/>
            <a:ext cx="457200" cy="467887"/>
          </a:xfrm>
          <a:prstGeom prst="wedgeRoundRectCallout">
            <a:avLst>
              <a:gd name="adj1" fmla="val -91779"/>
              <a:gd name="adj2" fmla="val -163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D0E365C0-A79D-2E45-B1A8-7E6FC4AF19B3}"/>
              </a:ext>
            </a:extLst>
          </p:cNvPr>
          <p:cNvSpPr/>
          <p:nvPr/>
        </p:nvSpPr>
        <p:spPr>
          <a:xfrm>
            <a:off x="4818672" y="4933577"/>
            <a:ext cx="457200" cy="467887"/>
          </a:xfrm>
          <a:prstGeom prst="wedgeRoundRectCallout">
            <a:avLst>
              <a:gd name="adj1" fmla="val -41263"/>
              <a:gd name="adj2" fmla="val 100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64835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CE9298-2E40-548C-EB56-0C7ECA3D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859" y="94403"/>
            <a:ext cx="2554014" cy="2635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B6E35-D11B-D049-8E5F-021498B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Hundreds of Examples: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https://github.com/kwchurch/gft</a:t>
            </a: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BA71A1-EDCF-F841-804D-18A711DAB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Subdirectories under $</a:t>
            </a:r>
            <a:r>
              <a:rPr lang="en-US" dirty="0" err="1"/>
              <a:t>gft</a:t>
            </a:r>
            <a:r>
              <a:rPr lang="en-US" dirty="0"/>
              <a:t>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4FCD-4734-854D-9708-7DA518A905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fit_examples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predict_examples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eval_examples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summary_examples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 for *.</a:t>
            </a:r>
            <a:r>
              <a:rPr lang="en-US" dirty="0" err="1"/>
              <a:t>sh</a:t>
            </a:r>
            <a:r>
              <a:rPr lang="en-US" dirty="0"/>
              <a:t> files under these directories</a:t>
            </a:r>
          </a:p>
          <a:p>
            <a:pPr lvl="1"/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find $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/examples –name ”*.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4 arguments:</a:t>
            </a:r>
          </a:p>
          <a:p>
            <a:pPr lvl="1"/>
            <a:r>
              <a:rPr lang="en-US" sz="2300" dirty="0"/>
              <a:t>--data, --model, --</a:t>
            </a:r>
            <a:r>
              <a:rPr lang="en-US" sz="2300" dirty="0" err="1"/>
              <a:t>eqn</a:t>
            </a:r>
            <a:r>
              <a:rPr lang="en-US" sz="2300" dirty="0"/>
              <a:t>, --task </a:t>
            </a:r>
          </a:p>
          <a:p>
            <a:endParaRPr lang="en-US" sz="27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988FC-D738-3440-A877-86339E440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E490FD-D1CE-CA44-988A-F9888A6DCD5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gft_fit: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E490FD-D1CE-CA44-988A-F9888A6DC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43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ED5C-F565-A748-8003-AAB1B926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7836C-1256-D74A-9E99-5560516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B660-86CB-4146-A448-8DFF7C0B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73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947D-BCC2-28AF-8B15-9D37D44D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Hundreds of Examples:</a:t>
            </a:r>
            <a:br>
              <a:rPr lang="en-US" dirty="0"/>
            </a:br>
            <a:r>
              <a:rPr lang="en-US" dirty="0"/>
              <a:t>Regression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B54B-94C0-481A-62BA-27CEB84F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341955A-1CEF-71E2-4E77-3FAFF5E7A1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105" y="2449154"/>
            <a:ext cx="5971077" cy="22940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B49E7-D38E-3103-39B5-A4622B4F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5AF9-1AF2-C2CE-579C-32377213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5CEA6-2228-6E5D-9D92-43B7A4F0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432DAB-F2BD-EB43-6A92-CE82E91C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58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660F8FC-CAC4-505A-BD93-739AB995DAAA}"/>
              </a:ext>
            </a:extLst>
          </p:cNvPr>
          <p:cNvSpPr/>
          <p:nvPr/>
        </p:nvSpPr>
        <p:spPr>
          <a:xfrm>
            <a:off x="6237607" y="654861"/>
            <a:ext cx="4460424" cy="1006223"/>
          </a:xfrm>
          <a:prstGeom prst="wedgeRoundRectCallout">
            <a:avLst>
              <a:gd name="adj1" fmla="val -74857"/>
              <a:gd name="adj2" fmla="val 174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Regression testing looks for errors in output</a:t>
            </a:r>
            <a:endParaRPr lang="en-US" sz="16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344C33-2255-1842-5FCD-645D36C310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16"/>
          <a:stretch/>
        </p:blipFill>
        <p:spPr>
          <a:xfrm>
            <a:off x="6096000" y="2489311"/>
            <a:ext cx="5903811" cy="5375051"/>
          </a:xfrm>
          <a:solidFill>
            <a:schemeClr val="bg1"/>
          </a:solidFill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02DFA2B-A367-66B9-3549-3D69F05AC994}"/>
              </a:ext>
            </a:extLst>
          </p:cNvPr>
          <p:cNvSpPr/>
          <p:nvPr/>
        </p:nvSpPr>
        <p:spPr>
          <a:xfrm>
            <a:off x="8667890" y="1697125"/>
            <a:ext cx="2997233" cy="566046"/>
          </a:xfrm>
          <a:prstGeom prst="wedgeRoundRectCallout">
            <a:avLst>
              <a:gd name="adj1" fmla="val 22190"/>
              <a:gd name="adj2" fmla="val 1032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Pass: No Errors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CB198-B56C-F6BA-F48F-C90F25CDC382}"/>
              </a:ext>
            </a:extLst>
          </p:cNvPr>
          <p:cNvSpPr txBox="1"/>
          <p:nvPr/>
        </p:nvSpPr>
        <p:spPr>
          <a:xfrm>
            <a:off x="146105" y="52049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https://github.com/kwchurch/gft/blob/master/examples/summary_examples/model/model.HuggingFace/roberta-base.sh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6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6E35-D11B-D049-8E5F-021498B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Guide to Hundreds of Examples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BA71A1-EDCF-F841-804D-18A711DAB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Subdirectories under $</a:t>
            </a:r>
            <a:r>
              <a:rPr lang="en-US" dirty="0" err="1"/>
              <a:t>gft</a:t>
            </a:r>
            <a:r>
              <a:rPr lang="en-US" dirty="0"/>
              <a:t>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4FCD-4734-854D-9708-7DA518A905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fit_examples</a:t>
            </a:r>
            <a:r>
              <a:rPr lang="en-US" dirty="0"/>
              <a:t> (1 </a:t>
            </a:r>
            <a:r>
              <a:rPr lang="en-US" dirty="0" err="1"/>
              <a:t>arg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output_dir</a:t>
            </a:r>
            <a:r>
              <a:rPr lang="en-US" dirty="0"/>
              <a:t> $1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predict_examples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eval_examples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summary_examples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Look for *.</a:t>
            </a:r>
            <a:r>
              <a:rPr lang="en-US" dirty="0" err="1"/>
              <a:t>sh</a:t>
            </a:r>
            <a:r>
              <a:rPr lang="en-US" dirty="0"/>
              <a:t> files under these directories</a:t>
            </a:r>
          </a:p>
          <a:p>
            <a:pPr lvl="1"/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find $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/examples –name ”*.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/>
              <a:t>4 arguments:</a:t>
            </a:r>
          </a:p>
          <a:p>
            <a:pPr lvl="1"/>
            <a:r>
              <a:rPr lang="en-US" sz="2300" dirty="0"/>
              <a:t>--data, --model, --</a:t>
            </a:r>
            <a:r>
              <a:rPr lang="en-US" sz="2300" dirty="0" err="1"/>
              <a:t>eqn</a:t>
            </a:r>
            <a:r>
              <a:rPr lang="en-US" sz="2300" dirty="0"/>
              <a:t>, --task </a:t>
            </a:r>
          </a:p>
          <a:p>
            <a:endParaRPr lang="en-US" sz="2700" dirty="0"/>
          </a:p>
          <a:p>
            <a:endParaRPr lang="en-US" sz="27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988FC-D738-3440-A877-86339E440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E490FD-D1CE-CA44-988A-F9888A6DCD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</a:t>
            </a:r>
          </a:p>
          <a:p>
            <a:pPr lvl="1"/>
            <a:r>
              <a:rPr lang="en-US" dirty="0"/>
              <a:t>fit, predict, eval, summary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 err="1"/>
              <a:t>model.HuggingFace</a:t>
            </a:r>
            <a:r>
              <a:rPr lang="en-US" dirty="0"/>
              <a:t>/</a:t>
            </a:r>
            <a:r>
              <a:rPr lang="en-US" dirty="0" err="1"/>
              <a:t>model.Paddle</a:t>
            </a:r>
            <a:endParaRPr lang="en-US" dirty="0"/>
          </a:p>
          <a:p>
            <a:pPr lvl="1"/>
            <a:r>
              <a:rPr lang="en-US" dirty="0" err="1"/>
              <a:t>our_models</a:t>
            </a:r>
            <a:r>
              <a:rPr lang="en-US" dirty="0"/>
              <a:t>/</a:t>
            </a:r>
            <a:r>
              <a:rPr lang="en-US" dirty="0" err="1"/>
              <a:t>their_models</a:t>
            </a:r>
            <a:endParaRPr lang="en-US" dirty="0"/>
          </a:p>
          <a:p>
            <a:r>
              <a:rPr lang="en-US" dirty="0"/>
              <a:t>Data</a:t>
            </a:r>
          </a:p>
          <a:p>
            <a:pPr lvl="1"/>
            <a:r>
              <a:rPr lang="en-US" dirty="0" err="1"/>
              <a:t>data.HuggingFace</a:t>
            </a:r>
            <a:r>
              <a:rPr lang="en-US" dirty="0"/>
              <a:t>/</a:t>
            </a:r>
            <a:r>
              <a:rPr lang="en-US" dirty="0" err="1"/>
              <a:t>data.Paddle</a:t>
            </a:r>
            <a:endParaRPr lang="en-US" dirty="0"/>
          </a:p>
          <a:p>
            <a:r>
              <a:rPr lang="en-US" dirty="0"/>
              <a:t>Benchmarks/Tasks</a:t>
            </a:r>
          </a:p>
          <a:p>
            <a:pPr lvl="1"/>
            <a:r>
              <a:rPr lang="en-US" dirty="0"/>
              <a:t>GLUE, </a:t>
            </a:r>
            <a:r>
              <a:rPr lang="en-US" dirty="0" err="1"/>
              <a:t>SQuAD</a:t>
            </a:r>
            <a:r>
              <a:rPr lang="en-US" dirty="0"/>
              <a:t>, sentiment,…</a:t>
            </a:r>
          </a:p>
          <a:p>
            <a:r>
              <a:rPr lang="en-US" dirty="0"/>
              <a:t>Hyper-parameter Tuning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ED5C-F565-A748-8003-AAB1B926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7836C-1256-D74A-9E99-5560516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B660-86CB-4146-A448-8DFF7C0B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59</a:t>
            </a:fld>
            <a:endParaRPr lang="en-US"/>
          </a:p>
        </p:txBody>
      </p:sp>
      <p:pic>
        <p:nvPicPr>
          <p:cNvPr id="11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3E1A7AD3-AC21-ED47-A86D-9E8FDE0E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3" y="1755272"/>
            <a:ext cx="5932337" cy="4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2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818D0-3E60-524B-9FC6-B8B9658D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E8DB9D-2B9F-BA41-9402-FAA271B5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</p:spTree>
    <p:extLst>
      <p:ext uri="{BB962C8B-B14F-4D97-AF65-F5344CB8AC3E}">
        <p14:creationId xmlns:p14="http://schemas.microsoft.com/office/powerpoint/2010/main" val="356449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E073352-1A7A-6244-B75F-B12BBA84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Cola subset of Glue, with pretrained models and data from </a:t>
            </a:r>
            <a:r>
              <a:rPr lang="en-US" sz="2700" dirty="0" err="1"/>
              <a:t>HuggingFace</a:t>
            </a:r>
            <a:br>
              <a:rPr lang="en-US" sz="1800" dirty="0"/>
            </a:br>
            <a:r>
              <a:rPr lang="en-US" sz="1800" dirty="0"/>
              <a:t>$</a:t>
            </a:r>
            <a:r>
              <a:rPr lang="en-US" sz="1800" dirty="0" err="1"/>
              <a:t>gft</a:t>
            </a:r>
            <a:r>
              <a:rPr lang="en-US" sz="1800" dirty="0"/>
              <a:t>/examples/</a:t>
            </a:r>
            <a:r>
              <a:rPr lang="en-US" sz="1800" dirty="0" err="1"/>
              <a:t>eval_examples</a:t>
            </a:r>
            <a:r>
              <a:rPr lang="en-US" sz="1800" dirty="0"/>
              <a:t>/</a:t>
            </a:r>
            <a:r>
              <a:rPr lang="en-US" sz="1800" dirty="0" err="1"/>
              <a:t>model.HuggingFace</a:t>
            </a:r>
            <a:r>
              <a:rPr lang="en-US" sz="1800" dirty="0"/>
              <a:t>/language/</a:t>
            </a:r>
            <a:r>
              <a:rPr lang="en-US" sz="1800" dirty="0" err="1"/>
              <a:t>data.HuggingFace</a:t>
            </a:r>
            <a:r>
              <a:rPr lang="en-US" sz="1800" dirty="0"/>
              <a:t>/</a:t>
            </a:r>
            <a:r>
              <a:rPr lang="en-US" sz="1800" dirty="0" err="1"/>
              <a:t>their_models</a:t>
            </a:r>
            <a:r>
              <a:rPr lang="en-US" sz="1800" dirty="0"/>
              <a:t>/glue/</a:t>
            </a:r>
            <a:r>
              <a:rPr lang="en-US" sz="1800" dirty="0" err="1"/>
              <a:t>cola.sh</a:t>
            </a:r>
            <a:br>
              <a:rPr lang="en-US" dirty="0"/>
            </a:b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7372CC-B2D7-B445-9A79-67282A80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736" y="1004691"/>
            <a:ext cx="5157787" cy="479991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F6C14CB-5A29-9840-98D8-9BBBD11B4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9736" y="1484682"/>
            <a:ext cx="5157787" cy="368458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for model in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distilbert</a:t>
            </a:r>
            <a:r>
              <a:rPr lang="en-US" dirty="0"/>
              <a:t>-base-uncased-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-base-uncased-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distilbert</a:t>
            </a:r>
            <a:r>
              <a:rPr lang="en-US" dirty="0"/>
              <a:t>-base-cased-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roberta</a:t>
            </a:r>
            <a:r>
              <a:rPr lang="en-US" dirty="0"/>
              <a:t>-base-</a:t>
            </a:r>
            <a:r>
              <a:rPr lang="en-US" dirty="0" err="1"/>
              <a:t>CoLA</a:t>
            </a:r>
            <a:r>
              <a:rPr lang="en-US" dirty="0"/>
              <a:t> cointegrated/roberta-large-cola-krishna2020 </a:t>
            </a:r>
            <a:r>
              <a:rPr lang="en-US" dirty="0" err="1"/>
              <a:t>textattack</a:t>
            </a:r>
            <a:r>
              <a:rPr lang="en-US" dirty="0"/>
              <a:t>/albert-base-v2-CoLA </a:t>
            </a:r>
            <a:r>
              <a:rPr lang="en-US" dirty="0" err="1"/>
              <a:t>gchhablani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-base-cased-finetuned-cola </a:t>
            </a:r>
            <a:r>
              <a:rPr lang="en-US" dirty="0" err="1"/>
              <a:t>yoshitomo-matsubara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-base-uncased-cola </a:t>
            </a:r>
            <a:r>
              <a:rPr lang="en-US" dirty="0" err="1"/>
              <a:t>howey</a:t>
            </a:r>
            <a:r>
              <a:rPr lang="en-US" dirty="0"/>
              <a:t>/</a:t>
            </a:r>
            <a:r>
              <a:rPr lang="en-US" dirty="0" err="1"/>
              <a:t>roberta</a:t>
            </a:r>
            <a:r>
              <a:rPr lang="en-US" dirty="0"/>
              <a:t>-large-cola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xlnet</a:t>
            </a:r>
            <a:r>
              <a:rPr lang="en-US" dirty="0"/>
              <a:t>-base-cased-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isakbos</a:t>
            </a:r>
            <a:r>
              <a:rPr lang="en-US" dirty="0"/>
              <a:t>/Q8BERT_COLA_L_512 </a:t>
            </a:r>
            <a:r>
              <a:rPr lang="en-US" dirty="0" err="1"/>
              <a:t>EhsanAghazadeh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</a:t>
            </a:r>
            <a:r>
              <a:rPr lang="en-US" dirty="0" err="1"/>
              <a:t>CoLA_A</a:t>
            </a:r>
            <a:r>
              <a:rPr lang="en-US" dirty="0"/>
              <a:t> </a:t>
            </a:r>
            <a:r>
              <a:rPr lang="en-US" dirty="0" err="1"/>
              <a:t>EhsanAghazadeh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</a:t>
            </a:r>
            <a:r>
              <a:rPr lang="en-US" dirty="0" err="1"/>
              <a:t>CoLA_B</a:t>
            </a:r>
            <a:r>
              <a:rPr lang="en-US" dirty="0"/>
              <a:t> 09panesara/</a:t>
            </a:r>
            <a:r>
              <a:rPr lang="en-US" dirty="0" err="1"/>
              <a:t>distilbert</a:t>
            </a:r>
            <a:r>
              <a:rPr lang="en-US" dirty="0"/>
              <a:t>-base-uncased-finetuned-cola </a:t>
            </a:r>
            <a:r>
              <a:rPr lang="en-US" dirty="0" err="1"/>
              <a:t>yoshitomo-matsubara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-large-uncased-cola 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xlnet</a:t>
            </a:r>
            <a:r>
              <a:rPr lang="en-US" dirty="0"/>
              <a:t>-large-cased-</a:t>
            </a:r>
            <a:r>
              <a:rPr lang="en-US" dirty="0" err="1"/>
              <a:t>CoLA</a:t>
            </a:r>
            <a:r>
              <a:rPr lang="en-US" dirty="0"/>
              <a:t> Alireza1044/albert-base-v2-cola pmthangk09/</a:t>
            </a:r>
            <a:r>
              <a:rPr lang="en-US" dirty="0" err="1"/>
              <a:t>bert</a:t>
            </a:r>
            <a:r>
              <a:rPr lang="en-US" dirty="0"/>
              <a:t>-base-uncased-glue-cola </a:t>
            </a:r>
            <a:r>
              <a:rPr lang="en-US" dirty="0" err="1"/>
              <a:t>kamivao</a:t>
            </a:r>
            <a:r>
              <a:rPr lang="en-US" dirty="0"/>
              <a:t>/autonlp-cola_gram-208681 mrm8488/deberta-v3-small-finetuned-cola 123abhiALFLKFO/</a:t>
            </a:r>
            <a:r>
              <a:rPr lang="en-US" dirty="0" err="1"/>
              <a:t>distilbert</a:t>
            </a:r>
            <a:r>
              <a:rPr lang="en-US" dirty="0"/>
              <a:t>-base-uncased-finetuned-cola Ahren09/</a:t>
            </a:r>
            <a:r>
              <a:rPr lang="en-US" dirty="0" err="1"/>
              <a:t>distilbert</a:t>
            </a:r>
            <a:r>
              <a:rPr lang="en-US" dirty="0"/>
              <a:t>-base-uncased-finetuned-cola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 err="1"/>
              <a:t>gft_eval</a:t>
            </a:r>
            <a:r>
              <a:rPr lang="en-US" dirty="0"/>
              <a:t> --data </a:t>
            </a:r>
            <a:r>
              <a:rPr lang="en-US" dirty="0" err="1"/>
              <a:t>H:glue,cola</a:t>
            </a:r>
            <a:r>
              <a:rPr lang="en-US" dirty="0"/>
              <a:t>  --split </a:t>
            </a:r>
            <a:r>
              <a:rPr lang="en-US" dirty="0" err="1"/>
              <a:t>val</a:t>
            </a:r>
            <a:r>
              <a:rPr lang="en-US" dirty="0"/>
              <a:t>  \</a:t>
            </a:r>
          </a:p>
          <a:p>
            <a:pPr marL="0" indent="0">
              <a:buNone/>
            </a:pPr>
            <a:r>
              <a:rPr lang="en-US" dirty="0"/>
              <a:t>   --</a:t>
            </a:r>
            <a:r>
              <a:rPr lang="en-US" dirty="0" err="1"/>
              <a:t>eqn</a:t>
            </a:r>
            <a:r>
              <a:rPr lang="en-US" dirty="0"/>
              <a:t> 'classify: label ~ sentence’  --model H:$model \</a:t>
            </a:r>
          </a:p>
          <a:p>
            <a:pPr marL="0" indent="0">
              <a:buNone/>
            </a:pPr>
            <a:r>
              <a:rPr lang="en-US" dirty="0"/>
              <a:t>  --metric </a:t>
            </a:r>
            <a:r>
              <a:rPr lang="en-US" dirty="0" err="1"/>
              <a:t>H:glue,cola</a:t>
            </a:r>
            <a:r>
              <a:rPr lang="en-US" dirty="0"/>
              <a:t>  --</a:t>
            </a:r>
            <a:r>
              <a:rPr lang="en-US" dirty="0" err="1"/>
              <a:t>figure_of_merit</a:t>
            </a:r>
            <a:r>
              <a:rPr lang="en-US" dirty="0"/>
              <a:t> </a:t>
            </a:r>
            <a:r>
              <a:rPr lang="en-US" dirty="0" err="1"/>
              <a:t>matthews_correlation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8A383CD-478E-A849-B865-47BA155C7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7523" y="1027906"/>
            <a:ext cx="5975001" cy="479990"/>
          </a:xfrm>
        </p:spPr>
        <p:txBody>
          <a:bodyPr>
            <a:normAutofit/>
          </a:bodyPr>
          <a:lstStyle/>
          <a:p>
            <a:r>
              <a:rPr lang="en-US" dirty="0"/>
              <a:t>Output (Sorted by score; 4 errors removed)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0505D-07AD-2647-8EBD-5A8278E1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C43681-7C35-F241-A8A9-276021C4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1288D-0396-E14D-BD06-CFFEB37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43F2A840-AB80-A643-A1E6-D1F73A5AE52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84453" y="1484682"/>
          <a:ext cx="5850757" cy="49034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151618">
                  <a:extLst>
                    <a:ext uri="{9D8B030D-6E8A-4147-A177-3AD203B41FA5}">
                      <a16:colId xmlns:a16="http://schemas.microsoft.com/office/drawing/2014/main" val="425616679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746052904"/>
                    </a:ext>
                  </a:extLst>
                </a:gridCol>
                <a:gridCol w="909212">
                  <a:extLst>
                    <a:ext uri="{9D8B030D-6E8A-4147-A177-3AD203B41FA5}">
                      <a16:colId xmlns:a16="http://schemas.microsoft.com/office/drawing/2014/main" val="2978198150"/>
                    </a:ext>
                  </a:extLst>
                </a:gridCol>
              </a:tblGrid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Model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2346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howey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roberta</a:t>
                      </a:r>
                      <a:r>
                        <a:rPr lang="en-US" sz="1400" u="none" strike="noStrike" dirty="0">
                          <a:effectLst/>
                        </a:rPr>
                        <a:t>-large-cola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321440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roberta</a:t>
                      </a:r>
                      <a:r>
                        <a:rPr lang="en-US" sz="1400" u="none" strike="noStrike" dirty="0">
                          <a:effectLst/>
                        </a:rPr>
                        <a:t>-base-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54533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yoshitomo-matsubara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5824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mrm8488/deberta-v3-small-finetuned-cola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69673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EhsanAghazadeh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CoLA_A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08497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yoshitomo-matsubara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6141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EhsanAghazadeh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CoLA_B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440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gchhablani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04536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pmthangk09/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-base-uncased-glue-cola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08653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/albert-base-v2-CoLA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55543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104737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kamivao</a:t>
                      </a:r>
                      <a:r>
                        <a:rPr lang="en-US" sz="1400" u="none" strike="noStrike" dirty="0">
                          <a:effectLst/>
                        </a:rPr>
                        <a:t>/autonlp-cola_gram-208681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0074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Alireza1044/albert-base-v2-cola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2799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09panesara/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336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5663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123abhiALFLKFO/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14364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textattack/xlnet-base-cased-CoLA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2.23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59409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textattack/distilbert-base-cased-CoLA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8542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isakbos/Q8BERT_COLA_L_512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3812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textattack/xlnet-large-cased-CoLA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72918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cointegrated/roberta-large-cola-krishna2020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93399"/>
                  </a:ext>
                </a:extLst>
              </a:tr>
            </a:tbl>
          </a:graphicData>
        </a:graphic>
      </p:graphicFrame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456C1410-60BA-4D4E-BFD8-E3B083B6CEA6}"/>
              </a:ext>
            </a:extLst>
          </p:cNvPr>
          <p:cNvSpPr/>
          <p:nvPr/>
        </p:nvSpPr>
        <p:spPr>
          <a:xfrm>
            <a:off x="3269818" y="4946501"/>
            <a:ext cx="2451370" cy="1441651"/>
          </a:xfrm>
          <a:prstGeom prst="wedgeRoundRectCallout">
            <a:avLst>
              <a:gd name="adj1" fmla="val 62601"/>
              <a:gd name="adj2" fmla="val -993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Popular models containing “cola”</a:t>
            </a:r>
          </a:p>
          <a:p>
            <a:pPr algn="ctr"/>
            <a:r>
              <a:rPr lang="en-US" sz="2400" dirty="0"/>
              <a:t>(not SOTA)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78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F3CB-846D-AAF2-5B48-C264D16B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``Good’’ Stuff?   </a:t>
            </a:r>
            <a:br>
              <a:rPr lang="en-US" dirty="0"/>
            </a:br>
            <a:r>
              <a:rPr lang="en-US" dirty="0"/>
              <a:t>Accuracy? Downloads?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7E3EF6-489B-3C0A-F395-34CA61045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337" y="1704612"/>
            <a:ext cx="1813323" cy="4780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Best of Hubs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51DF3F-9985-D348-AD4E-6EDCB31BE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0979"/>
          <a:stretch/>
        </p:blipFill>
        <p:spPr>
          <a:xfrm>
            <a:off x="1024870" y="2221845"/>
            <a:ext cx="4362432" cy="4112654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B744E0-F9DC-A5DC-78B4-4F5CB9443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5891" y="1695346"/>
            <a:ext cx="980840" cy="4105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SOTA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8B572FD-18A9-D39F-4F7A-E5F3A2404D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72723" b="956"/>
          <a:stretch/>
        </p:blipFill>
        <p:spPr>
          <a:xfrm>
            <a:off x="6410523" y="2221844"/>
            <a:ext cx="5146302" cy="1850163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AA424-759D-FA19-B1A2-872292CC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8312F-9C1B-5642-FF29-080DA725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7D9FA-38D5-553A-98E6-3841EDE1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61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B97B791-1F36-87FB-563D-FB9D1248E1C6}"/>
              </a:ext>
            </a:extLst>
          </p:cNvPr>
          <p:cNvSpPr/>
          <p:nvPr/>
        </p:nvSpPr>
        <p:spPr>
          <a:xfrm>
            <a:off x="5899244" y="5486400"/>
            <a:ext cx="3393402" cy="893174"/>
          </a:xfrm>
          <a:prstGeom prst="wedgeRoundRectCallout">
            <a:avLst>
              <a:gd name="adj1" fmla="val -60540"/>
              <a:gd name="adj2" fmla="val -1027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Best of Hubs are good</a:t>
            </a:r>
          </a:p>
          <a:p>
            <a:pPr algn="ctr"/>
            <a:r>
              <a:rPr lang="en-US" sz="2400" dirty="0"/>
              <a:t>(but probably not SOTA)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9BAAD73-E0CC-6E92-7AA8-B9E6338F22C8}"/>
              </a:ext>
            </a:extLst>
          </p:cNvPr>
          <p:cNvSpPr/>
          <p:nvPr/>
        </p:nvSpPr>
        <p:spPr>
          <a:xfrm>
            <a:off x="6191282" y="819365"/>
            <a:ext cx="3213916" cy="893174"/>
          </a:xfrm>
          <a:prstGeom prst="wedgeRoundRectCallout">
            <a:avLst>
              <a:gd name="adj1" fmla="val -162432"/>
              <a:gd name="adj2" fmla="val 14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Hyper-Parameter Tuning </a:t>
            </a:r>
            <a:r>
              <a:rPr lang="en-US" sz="2400" dirty="0">
                <a:sym typeface="Wingdings" pitchFamily="2" charset="2"/>
              </a:rPr>
              <a:t> Small Gains</a:t>
            </a:r>
            <a:endParaRPr lang="en-US" sz="2400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2047116-BBB8-050E-08A1-89FD3575C44C}"/>
              </a:ext>
            </a:extLst>
          </p:cNvPr>
          <p:cNvSpPr/>
          <p:nvPr/>
        </p:nvSpPr>
        <p:spPr>
          <a:xfrm>
            <a:off x="7346731" y="4390202"/>
            <a:ext cx="3393402" cy="893174"/>
          </a:xfrm>
          <a:prstGeom prst="wedgeRoundRectCallout">
            <a:avLst>
              <a:gd name="adj1" fmla="val -105141"/>
              <a:gd name="adj2" fmla="val -260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Should not compare accuracy across splits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5F5BBE3-2C2B-86E8-E633-8363E2B07E73}"/>
              </a:ext>
            </a:extLst>
          </p:cNvPr>
          <p:cNvSpPr/>
          <p:nvPr/>
        </p:nvSpPr>
        <p:spPr>
          <a:xfrm>
            <a:off x="7346731" y="4390202"/>
            <a:ext cx="3393402" cy="893174"/>
          </a:xfrm>
          <a:prstGeom prst="wedgeRoundRectCallout">
            <a:avLst>
              <a:gd name="adj1" fmla="val -21780"/>
              <a:gd name="adj2" fmla="val -78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Should not compare accuracy across splits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45BECB1-89F9-F764-9A8A-AC370635EE7F}"/>
              </a:ext>
            </a:extLst>
          </p:cNvPr>
          <p:cNvSpPr/>
          <p:nvPr/>
        </p:nvSpPr>
        <p:spPr>
          <a:xfrm>
            <a:off x="4748577" y="3798256"/>
            <a:ext cx="584672" cy="3548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0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478"/>
          <a:stretch/>
        </p:blipFill>
        <p:spPr>
          <a:xfrm>
            <a:off x="0" y="68636"/>
            <a:ext cx="7715312" cy="305277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(1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Token Classification</a:t>
            </a:r>
          </a:p>
          <a:p>
            <a:r>
              <a:rPr lang="en-US" dirty="0"/>
              <a:t>Fill Mask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AC2A18-C4A2-3F4A-BA89-7FD946393ED6}"/>
              </a:ext>
            </a:extLst>
          </p:cNvPr>
          <p:cNvSpPr/>
          <p:nvPr/>
        </p:nvSpPr>
        <p:spPr>
          <a:xfrm>
            <a:off x="95381" y="2242058"/>
            <a:ext cx="5778801" cy="7883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438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0418"/>
          <a:stretch/>
        </p:blipFill>
        <p:spPr>
          <a:xfrm>
            <a:off x="0" y="68635"/>
            <a:ext cx="7715312" cy="390972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(2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Fill Mask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60186-F730-8D4C-A803-481009E0B1CE}"/>
              </a:ext>
            </a:extLst>
          </p:cNvPr>
          <p:cNvSpPr/>
          <p:nvPr/>
        </p:nvSpPr>
        <p:spPr>
          <a:xfrm>
            <a:off x="81019" y="3161204"/>
            <a:ext cx="7353867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7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0866"/>
          <a:stretch/>
        </p:blipFill>
        <p:spPr>
          <a:xfrm>
            <a:off x="0" y="68636"/>
            <a:ext cx="7715312" cy="519275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(3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D2451-36FC-7049-946D-EC4F75D52D42}"/>
              </a:ext>
            </a:extLst>
          </p:cNvPr>
          <p:cNvSpPr/>
          <p:nvPr/>
        </p:nvSpPr>
        <p:spPr>
          <a:xfrm>
            <a:off x="57082" y="4048389"/>
            <a:ext cx="6109134" cy="12608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A307E31-5BAE-F34C-A6C6-C653F92D2827}"/>
              </a:ext>
            </a:extLst>
          </p:cNvPr>
          <p:cNvSpPr/>
          <p:nvPr/>
        </p:nvSpPr>
        <p:spPr>
          <a:xfrm>
            <a:off x="6560723" y="4492384"/>
            <a:ext cx="2947122" cy="572468"/>
          </a:xfrm>
          <a:prstGeom prst="wedgeRoundRectCallout">
            <a:avLst>
              <a:gd name="adj1" fmla="val -55328"/>
              <a:gd name="adj2" fmla="val 148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is 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85257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8635"/>
            <a:ext cx="7715312" cy="65619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(4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7A1D00-9BD6-7C49-A15D-10579034F4EE}"/>
              </a:ext>
            </a:extLst>
          </p:cNvPr>
          <p:cNvSpPr/>
          <p:nvPr/>
        </p:nvSpPr>
        <p:spPr>
          <a:xfrm>
            <a:off x="109744" y="5278037"/>
            <a:ext cx="7487916" cy="120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86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8635"/>
            <a:ext cx="7715312" cy="65619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(4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Machine Translation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English </a:t>
            </a:r>
            <a:r>
              <a:rPr lang="en-US" b="1" dirty="0">
                <a:sym typeface="Wingdings" pitchFamily="2" charset="2"/>
              </a:rPr>
              <a:t> French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English  Chinese</a:t>
            </a:r>
            <a:endParaRPr lang="en-US" b="1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696BAF8-ADE8-DB44-A8E5-5B8D34BE14F3}"/>
              </a:ext>
            </a:extLst>
          </p:cNvPr>
          <p:cNvSpPr/>
          <p:nvPr/>
        </p:nvSpPr>
        <p:spPr>
          <a:xfrm>
            <a:off x="7995016" y="5141469"/>
            <a:ext cx="3212768" cy="459189"/>
          </a:xfrm>
          <a:prstGeom prst="wedgeRoundRectCallout">
            <a:avLst>
              <a:gd name="adj1" fmla="val -66010"/>
              <a:gd name="adj2" fmla="val 593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for: English </a:t>
            </a:r>
            <a:r>
              <a:rPr lang="en-US" dirty="0">
                <a:sym typeface="Wingdings" pitchFamily="2" charset="2"/>
              </a:rPr>
              <a:t> French</a:t>
            </a:r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8682C6C-3C7B-E74D-BC49-BF26A7FCA4A8}"/>
              </a:ext>
            </a:extLst>
          </p:cNvPr>
          <p:cNvSpPr/>
          <p:nvPr/>
        </p:nvSpPr>
        <p:spPr>
          <a:xfrm>
            <a:off x="7952109" y="5717774"/>
            <a:ext cx="3212768" cy="459189"/>
          </a:xfrm>
          <a:prstGeom prst="wedgeRoundRectCallout">
            <a:avLst>
              <a:gd name="adj1" fmla="val -62732"/>
              <a:gd name="adj2" fmla="val 447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for: English </a:t>
            </a:r>
            <a:r>
              <a:rPr lang="en-US" dirty="0">
                <a:sym typeface="Wingdings" pitchFamily="2" charset="2"/>
              </a:rPr>
              <a:t> Chinese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64A95-BD47-994E-99EF-92A6ED3DEF90}"/>
              </a:ext>
            </a:extLst>
          </p:cNvPr>
          <p:cNvSpPr/>
          <p:nvPr/>
        </p:nvSpPr>
        <p:spPr>
          <a:xfrm>
            <a:off x="109744" y="5278037"/>
            <a:ext cx="7487916" cy="120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058E-C3AB-9349-9AB3-93120E1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17004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gft_predict</a:t>
            </a:r>
            <a:r>
              <a:rPr lang="en-US" sz="3600" dirty="0"/>
              <a:t> –task image-classification</a:t>
            </a:r>
          </a:p>
        </p:txBody>
      </p:sp>
      <p:pic>
        <p:nvPicPr>
          <p:cNvPr id="9" name="Content Placeholder 8" descr="A picture containing text, cat, sitting, white&#10;&#10;Description automatically generated">
            <a:extLst>
              <a:ext uri="{FF2B5EF4-FFF2-40B4-BE49-F238E27FC236}">
                <a16:creationId xmlns:a16="http://schemas.microsoft.com/office/drawing/2014/main" id="{31B6D706-6163-0241-B7DC-B4E1CA8B54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61657" y="1420"/>
            <a:ext cx="4030343" cy="3427580"/>
          </a:xfrm>
        </p:spPr>
      </p:pic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574316-B0AF-394D-B4BC-63BDAAB61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695" y="3344288"/>
            <a:ext cx="15237336" cy="294301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D7A8A-21FB-9E44-B1FE-DC3856C4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A335E-C643-374E-8144-4D151BD8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CB30C-3475-8143-9863-072BE032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68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992D1B1-6166-0A44-AEB9-FF6F5D5E2C3D}"/>
              </a:ext>
            </a:extLst>
          </p:cNvPr>
          <p:cNvSpPr/>
          <p:nvPr/>
        </p:nvSpPr>
        <p:spPr>
          <a:xfrm>
            <a:off x="9004955" y="3258024"/>
            <a:ext cx="3187045" cy="480046"/>
          </a:xfrm>
          <a:prstGeom prst="wedgeRoundRectCallout">
            <a:avLst>
              <a:gd name="adj1" fmla="val -47194"/>
              <a:gd name="adj2" fmla="val 10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Model </a:t>
            </a:r>
            <a:r>
              <a:rPr lang="en-US" dirty="0">
                <a:sym typeface="Wingdings" pitchFamily="2" charset="2"/>
              </a:rPr>
              <a:t> 1000 Labels</a:t>
            </a:r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B8EC177-03CB-284B-ABA4-19BE754E12B9}"/>
              </a:ext>
            </a:extLst>
          </p:cNvPr>
          <p:cNvSpPr/>
          <p:nvPr/>
        </p:nvSpPr>
        <p:spPr>
          <a:xfrm>
            <a:off x="8979232" y="5089812"/>
            <a:ext cx="3212768" cy="459189"/>
          </a:xfrm>
          <a:prstGeom prst="wedgeRoundRectCallout">
            <a:avLst>
              <a:gd name="adj1" fmla="val -38355"/>
              <a:gd name="adj2" fmla="val 76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with Cat/Dog </a:t>
            </a:r>
            <a:r>
              <a:rPr lang="en-US" dirty="0">
                <a:sym typeface="Wingdings" pitchFamily="2" charset="2"/>
              </a:rPr>
              <a:t>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5D5B2-10E1-4B45-8F52-BAE5B5FD5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4F242-873E-7942-96F3-589A00EC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40B56-522D-6E44-A2E2-03F2A3C5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E6A33-9028-A845-A21B-B1E306B2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87557"/>
            <a:ext cx="9001125" cy="2263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51368-3F66-B54B-87DB-5021D559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53" y="2376161"/>
            <a:ext cx="4340047" cy="4402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0BD605-68A6-6348-9FA2-70015F6C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938" y="61912"/>
            <a:ext cx="3167062" cy="6484476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13309DB-3970-C14E-8037-A98BA6521B9B}"/>
              </a:ext>
            </a:extLst>
          </p:cNvPr>
          <p:cNvSpPr/>
          <p:nvPr/>
        </p:nvSpPr>
        <p:spPr>
          <a:xfrm>
            <a:off x="6269370" y="760966"/>
            <a:ext cx="2922504" cy="459189"/>
          </a:xfrm>
          <a:prstGeom prst="wedgeRoundRectCallout">
            <a:avLst>
              <a:gd name="adj1" fmla="val -61242"/>
              <a:gd name="adj2" fmla="val 385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 behind  Cat/Dog Task</a:t>
            </a:r>
          </a:p>
        </p:txBody>
      </p:sp>
    </p:spTree>
    <p:extLst>
      <p:ext uri="{BB962C8B-B14F-4D97-AF65-F5344CB8AC3E}">
        <p14:creationId xmlns:p14="http://schemas.microsoft.com/office/powerpoint/2010/main" val="213792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6F526-3D03-FC46-9404-1C90CC27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3B2CB-A38D-714D-98E8-8AC7B91D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723A-334B-334C-A09A-EE67EFEF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Inputs can also come from files (as well as URLs)</a:t>
            </a:r>
            <a:br>
              <a:rPr lang="en-US" sz="2800" dirty="0"/>
            </a:br>
            <a:r>
              <a:rPr lang="en-US" sz="2800" dirty="0"/>
              <a:t>There are a few images (and audio files) under $</a:t>
            </a:r>
            <a:r>
              <a:rPr lang="en-US" sz="2800" dirty="0" err="1"/>
              <a:t>gft</a:t>
            </a:r>
            <a:r>
              <a:rPr lang="en-US" sz="2800" dirty="0"/>
              <a:t>/doc/objects</a:t>
            </a:r>
          </a:p>
        </p:txBody>
      </p:sp>
      <p:pic>
        <p:nvPicPr>
          <p:cNvPr id="15" name="Content Placeholder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D09199-6697-B44B-A91A-32707AD85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95248" y="1842941"/>
            <a:ext cx="7666020" cy="302636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8CE9-3A19-B945-9CE5-226C9920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25DA-F421-0941-92D5-69CB7447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D68BF-DBB9-A344-A475-3FD1E228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70</a:t>
            </a:fld>
            <a:endParaRPr lang="en-US"/>
          </a:p>
        </p:txBody>
      </p:sp>
      <p:pic>
        <p:nvPicPr>
          <p:cNvPr id="13" name="Content Placeholder 12" descr="A collage of a cat&#10;&#10;Description automatically generated with low confidence">
            <a:extLst>
              <a:ext uri="{FF2B5EF4-FFF2-40B4-BE49-F238E27FC236}">
                <a16:creationId xmlns:a16="http://schemas.microsoft.com/office/drawing/2014/main" id="{93D44669-2F90-D244-BBC4-28581ABC7C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842941"/>
            <a:ext cx="4358228" cy="3078991"/>
          </a:xfrm>
        </p:spPr>
      </p:pic>
    </p:spTree>
    <p:extLst>
      <p:ext uri="{BB962C8B-B14F-4D97-AF65-F5344CB8AC3E}">
        <p14:creationId xmlns:p14="http://schemas.microsoft.com/office/powerpoint/2010/main" val="1453199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6A29-8F9B-EF4A-A336-BC77E53B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Speech Recognition (ASR, </a:t>
            </a:r>
            <a:r>
              <a:rPr lang="en-US" dirty="0" err="1"/>
              <a:t>ctc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46D7F-BB00-284C-889F-DCDBBC8B8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from stdin</a:t>
            </a:r>
          </a:p>
        </p:txBody>
      </p:sp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A452B164-1C51-4149-BC71-64BCD3931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920" y="2533093"/>
            <a:ext cx="5372630" cy="7750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2CD5D-EBC1-304B-8AE0-63CDC2A81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Input from dataset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D60AB51D-B135-E848-92B3-94511D37F4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559982"/>
            <a:ext cx="3699490" cy="121898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3CA24-FC02-8A4E-BE78-F2C04EB3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964BF-83E3-694D-963F-80119DCD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1BF52-33E1-B249-B520-219A4526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71</a:t>
            </a:fld>
            <a:endParaRPr lang="en-US"/>
          </a:p>
        </p:txBody>
      </p:sp>
      <p:pic>
        <p:nvPicPr>
          <p:cNvPr id="15" name="Picture 1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19A55E-A39D-5440-8BED-9FDD7CF1F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9" y="3515086"/>
            <a:ext cx="5179181" cy="1197155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23A97D05-0B74-5C43-8DBE-042B8C2D7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191" y="4747865"/>
            <a:ext cx="8605180" cy="163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9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--task argument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r>
              <a:rPr lang="en-US" dirty="0">
                <a:sym typeface="Wingdings" pitchFamily="2" charset="2"/>
              </a:rPr>
              <a:t> Pipelines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  <a:hlinkClick r:id="rId2"/>
              </a:rPr>
              <a:t>https://huggingface.co/docs/transformers/v4.16.2/en/main_classes/pipelines</a:t>
            </a:r>
            <a:r>
              <a:rPr lang="en-US" sz="2400" dirty="0">
                <a:sym typeface="Wingdings" pitchFamily="2" charset="2"/>
              </a:rPr>
              <a:t> 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E816B-7AE1-164B-AFD0-0C6A3EF692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4826"/>
            <a:ext cx="5181600" cy="419293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72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0928" y="1825625"/>
            <a:ext cx="5116143" cy="43513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D70BE7-2418-EC43-BF2E-0D5FF3740988}"/>
              </a:ext>
            </a:extLst>
          </p:cNvPr>
          <p:cNvCxnSpPr/>
          <p:nvPr/>
        </p:nvCxnSpPr>
        <p:spPr>
          <a:xfrm>
            <a:off x="4338638" y="2200275"/>
            <a:ext cx="1890712" cy="2238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E1AE35-4673-DF4B-A823-95ED66530A0A}"/>
              </a:ext>
            </a:extLst>
          </p:cNvPr>
          <p:cNvCxnSpPr>
            <a:cxnSpLocks/>
          </p:cNvCxnSpPr>
          <p:nvPr/>
        </p:nvCxnSpPr>
        <p:spPr>
          <a:xfrm>
            <a:off x="4624388" y="3608388"/>
            <a:ext cx="1719262" cy="13398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19EC58-41FA-CE49-AC68-0F66D1CE4EC7}"/>
              </a:ext>
            </a:extLst>
          </p:cNvPr>
          <p:cNvCxnSpPr>
            <a:cxnSpLocks/>
          </p:cNvCxnSpPr>
          <p:nvPr/>
        </p:nvCxnSpPr>
        <p:spPr>
          <a:xfrm flipV="1">
            <a:off x="3848101" y="3319462"/>
            <a:ext cx="2352674" cy="744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B6508-2206-DC4E-AEAE-258E584F056C}"/>
              </a:ext>
            </a:extLst>
          </p:cNvPr>
          <p:cNvCxnSpPr>
            <a:cxnSpLocks/>
          </p:cNvCxnSpPr>
          <p:nvPr/>
        </p:nvCxnSpPr>
        <p:spPr>
          <a:xfrm>
            <a:off x="3895725" y="4673643"/>
            <a:ext cx="2447925" cy="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F1BAF0-B42D-9845-AE8F-4A30D86A6052}"/>
              </a:ext>
            </a:extLst>
          </p:cNvPr>
          <p:cNvCxnSpPr>
            <a:cxnSpLocks/>
          </p:cNvCxnSpPr>
          <p:nvPr/>
        </p:nvCxnSpPr>
        <p:spPr>
          <a:xfrm flipV="1">
            <a:off x="5929313" y="5472287"/>
            <a:ext cx="457200" cy="69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6F0D6A-E0C8-C54A-B78C-389484A76ABE}"/>
              </a:ext>
            </a:extLst>
          </p:cNvPr>
          <p:cNvSpPr/>
          <p:nvPr/>
        </p:nvSpPr>
        <p:spPr>
          <a:xfrm>
            <a:off x="2800350" y="2835102"/>
            <a:ext cx="8191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156236C-4914-3546-8443-CE5A6702EC3D}"/>
              </a:ext>
            </a:extLst>
          </p:cNvPr>
          <p:cNvSpPr/>
          <p:nvPr/>
        </p:nvSpPr>
        <p:spPr>
          <a:xfrm>
            <a:off x="3814763" y="5764821"/>
            <a:ext cx="20764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7E1F82F-132C-C14A-BDE9-1EB6FFCC4D11}"/>
              </a:ext>
            </a:extLst>
          </p:cNvPr>
          <p:cNvSpPr/>
          <p:nvPr/>
        </p:nvSpPr>
        <p:spPr>
          <a:xfrm>
            <a:off x="3814763" y="5499807"/>
            <a:ext cx="20764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5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27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6096-B43D-C642-998D-CC87CE9F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49FF-A4E1-C940-A7F9-709D0650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How do I find the </a:t>
            </a:r>
            <a:r>
              <a:rPr lang="en-US" b="1" i="1" dirty="0"/>
              <a:t>good</a:t>
            </a:r>
            <a:r>
              <a:rPr lang="en-US" b="1" dirty="0"/>
              <a:t> stuff?</a:t>
            </a:r>
          </a:p>
          <a:p>
            <a:r>
              <a:rPr lang="en-US" dirty="0"/>
              <a:t>And how do I use the </a:t>
            </a:r>
            <a:r>
              <a:rPr lang="en-US" i="1" dirty="0"/>
              <a:t>good</a:t>
            </a:r>
            <a:r>
              <a:rPr lang="en-US" dirty="0"/>
              <a:t> stuff?</a:t>
            </a:r>
          </a:p>
          <a:p>
            <a:endParaRPr lang="en-US" dirty="0"/>
          </a:p>
          <a:p>
            <a:r>
              <a:rPr lang="en-US" dirty="0"/>
              <a:t>Presupposition: </a:t>
            </a:r>
          </a:p>
          <a:p>
            <a:pPr lvl="1"/>
            <a:r>
              <a:rPr lang="en-US" dirty="0"/>
              <a:t>Hubs encourage sharing of </a:t>
            </a:r>
          </a:p>
          <a:p>
            <a:pPr lvl="2"/>
            <a:r>
              <a:rPr lang="en-US" dirty="0"/>
              <a:t>Datasets</a:t>
            </a:r>
          </a:p>
          <a:p>
            <a:pPr lvl="2"/>
            <a:r>
              <a:rPr lang="en-US" dirty="0"/>
              <a:t>Models</a:t>
            </a:r>
          </a:p>
          <a:p>
            <a:pPr lvl="2"/>
            <a:r>
              <a:rPr lang="en-US" dirty="0"/>
              <a:t>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B7941-2C40-F34C-AFDD-0DE05114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3789-6514-8A44-AE6A-64DF1D85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7B98-11D9-C946-BD4F-B2E61740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8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FC5B-E15E-8342-807F-C470ED53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Embarrassment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80F-71D9-A249-8715-695E70F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Hubs have 40k models &amp; 4k datasets (increasing 3x per year)</a:t>
            </a:r>
          </a:p>
          <a:p>
            <a:pPr lvl="1"/>
            <a:r>
              <a:rPr lang="en-US" dirty="0"/>
              <a:t>Q: How can I find the good stuff?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A: </a:t>
            </a:r>
            <a:r>
              <a:rPr lang="en-US" b="1" i="1" dirty="0" err="1"/>
              <a:t>gft_summary</a:t>
            </a:r>
            <a:endParaRPr lang="en-US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2BE5-F5EC-B746-A38B-93B4E42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F8CE-ABD5-7A4E-A6EC-31ED7A7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8B63-1ACC-DA42-959D-4677C7AD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77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2D97F21-39B7-0B47-9933-9398E1A0B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207" y="676823"/>
            <a:ext cx="8967371" cy="5605569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77055D-667C-B645-A040-4394A2A5A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00377" y="4685774"/>
            <a:ext cx="2928961" cy="2082054"/>
          </a:xfr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Score dataset by: </a:t>
            </a:r>
          </a:p>
          <a:p>
            <a:pPr lvl="1"/>
            <a:r>
              <a:rPr lang="en-US" dirty="0"/>
              <a:t># of downloads</a:t>
            </a:r>
          </a:p>
          <a:p>
            <a:pPr lvl="1"/>
            <a:r>
              <a:rPr lang="en-US" dirty="0"/>
              <a:t># of likes</a:t>
            </a:r>
          </a:p>
          <a:p>
            <a:pPr lvl="1"/>
            <a:r>
              <a:rPr lang="en-US" dirty="0"/>
              <a:t># of models</a:t>
            </a:r>
          </a:p>
          <a:p>
            <a:pPr lvl="1"/>
            <a:r>
              <a:rPr lang="en-US" dirty="0"/>
              <a:t># of citations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35108-AD1C-3446-BA8F-ECFB1C00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59B67-E0BB-1E44-9331-24B88AFD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6DCFB-71E7-9944-8B57-0AE73CB3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C5E1DE3-E98A-2649-BFBF-045F2DEF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5" y="32203"/>
            <a:ext cx="9961833" cy="663048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of Success: How do we find good stuff?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A9A8EC-A339-7040-A4EB-8149AEB6140C}"/>
              </a:ext>
            </a:extLst>
          </p:cNvPr>
          <p:cNvSpPr/>
          <p:nvPr/>
        </p:nvSpPr>
        <p:spPr>
          <a:xfrm>
            <a:off x="6192213" y="4915207"/>
            <a:ext cx="2709489" cy="13671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8D55871-0BE7-484E-853D-C576F5557315}"/>
              </a:ext>
            </a:extLst>
          </p:cNvPr>
          <p:cNvSpPr/>
          <p:nvPr/>
        </p:nvSpPr>
        <p:spPr>
          <a:xfrm>
            <a:off x="9822654" y="3099922"/>
            <a:ext cx="1473704" cy="1251684"/>
          </a:xfrm>
          <a:prstGeom prst="wedgeRoundRectCallout">
            <a:avLst>
              <a:gd name="adj1" fmla="val -17277"/>
              <a:gd name="adj2" fmla="val 69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kind of search engine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7FA7BA1-A650-9E4B-9243-A7DF04C4F5F9}"/>
              </a:ext>
            </a:extLst>
          </p:cNvPr>
          <p:cNvSpPr/>
          <p:nvPr/>
        </p:nvSpPr>
        <p:spPr>
          <a:xfrm>
            <a:off x="8183090" y="1438828"/>
            <a:ext cx="3213916" cy="1251684"/>
          </a:xfrm>
          <a:prstGeom prst="wedgeRoundRectCallout">
            <a:avLst>
              <a:gd name="adj1" fmla="val 18507"/>
              <a:gd name="adj2" fmla="val 77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Algo Search: Left Rail </a:t>
            </a:r>
          </a:p>
          <a:p>
            <a:pPr algn="ctr"/>
            <a:r>
              <a:rPr lang="en-US" sz="2400" dirty="0"/>
              <a:t>vs </a:t>
            </a:r>
          </a:p>
          <a:p>
            <a:pPr algn="ctr"/>
            <a:r>
              <a:rPr lang="en-US" sz="2400" dirty="0"/>
              <a:t>Ad Search: Right Rail</a:t>
            </a:r>
          </a:p>
        </p:txBody>
      </p:sp>
    </p:spTree>
    <p:extLst>
      <p:ext uri="{BB962C8B-B14F-4D97-AF65-F5344CB8AC3E}">
        <p14:creationId xmlns:p14="http://schemas.microsoft.com/office/powerpoint/2010/main" val="33231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5" grpId="0" animBg="1"/>
      <p:bldP spid="11" grpId="0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EA09-92BE-244B-94B8-35107195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45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find the good stuff?  Popular Datasets?</a:t>
            </a:r>
            <a:br>
              <a:rPr lang="en-US" dirty="0"/>
            </a:br>
            <a:r>
              <a:rPr lang="en-US" sz="4000" dirty="0" err="1"/>
              <a:t>gft_summary</a:t>
            </a:r>
            <a:r>
              <a:rPr lang="en-US" sz="4000" dirty="0"/>
              <a:t> –data </a:t>
            </a:r>
            <a:r>
              <a:rPr lang="en-US" sz="4000" dirty="0" err="1"/>
              <a:t>H:__contains__wiki</a:t>
            </a:r>
            <a:r>
              <a:rPr lang="en-US" sz="4000" dirty="0"/>
              <a:t> --</a:t>
            </a:r>
            <a:r>
              <a:rPr lang="en-US" sz="4000" dirty="0" err="1"/>
              <a:t>topn</a:t>
            </a:r>
            <a:r>
              <a:rPr lang="en-US" sz="4000" dirty="0"/>
              <a:t> 20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8AE9-EBF4-7648-B2DC-5FA0FB2B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197D-0C65-D24C-A82C-09B60264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58A4-CB04-1744-87E9-F6EED1D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A7D1238-EDD0-4A4B-BA03-E10237AA62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9877" y="1326780"/>
          <a:ext cx="10972800" cy="5531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8676">
                  <a:extLst>
                    <a:ext uri="{9D8B030D-6E8A-4147-A177-3AD203B41FA5}">
                      <a16:colId xmlns:a16="http://schemas.microsoft.com/office/drawing/2014/main" val="1031231742"/>
                    </a:ext>
                  </a:extLst>
                </a:gridCol>
                <a:gridCol w="1315039">
                  <a:extLst>
                    <a:ext uri="{9D8B030D-6E8A-4147-A177-3AD203B41FA5}">
                      <a16:colId xmlns:a16="http://schemas.microsoft.com/office/drawing/2014/main" val="2779876202"/>
                    </a:ext>
                  </a:extLst>
                </a:gridCol>
                <a:gridCol w="1074656">
                  <a:extLst>
                    <a:ext uri="{9D8B030D-6E8A-4147-A177-3AD203B41FA5}">
                      <a16:colId xmlns:a16="http://schemas.microsoft.com/office/drawing/2014/main" val="411662049"/>
                    </a:ext>
                  </a:extLst>
                </a:gridCol>
                <a:gridCol w="6094429">
                  <a:extLst>
                    <a:ext uri="{9D8B030D-6E8A-4147-A177-3AD203B41FA5}">
                      <a16:colId xmlns:a16="http://schemas.microsoft.com/office/drawing/2014/main" val="1221723554"/>
                    </a:ext>
                  </a:extLst>
                </a:gridCol>
              </a:tblGrid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Dataset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>
                          <a:effectLst/>
                        </a:rPr>
                        <a:t>Downloads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Likes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PWC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3619916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wikitext</a:t>
                      </a:r>
                      <a:endParaRPr lang="en-US" sz="1400" b="0" i="0" u="none" strike="noStrike" dirty="0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119,031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https://paperswithcode.com/dataset/wikitext-2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709637783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wikiann</a:t>
                      </a:r>
                      <a:endParaRPr lang="en-US" sz="1400" b="0" i="0" u="none" strike="noStrike" dirty="0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20,021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https://paperswithcode.com/dataset/wikiann-1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201216561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wiki_snippets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16,550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05733054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wikipedia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14,729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98227081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wiki_bio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10,135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https://paperswithcode.com/dataset/wikibio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55666032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wiki_qa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9,670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https://paperswithcode.com/dataset/wikiqa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89736388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wiki_hop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8,961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https://paperswithcode.com/dataset/wikihop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06057468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wiki_dpr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5,310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4142232492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wiki_split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5,260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https://paperswithcode.com/dataset/wikisplit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05774600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wiki40b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2,618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/dataset/wiki-40b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4260675870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wikisql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wikisql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92435923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wikihow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1,601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wikihow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416562340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wiki_lingua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1,508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wikilingua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669236361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kilt_wikipedia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1,421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0973888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Tevatron/wikipedia-nq-corpus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1,368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440106766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wiki_auto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147269146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wiki_asp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1,192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wikiasp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10830295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wikicorpus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323366469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wiki_atomic_edits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wikiatomicedits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94876003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iapp_wiki_qa_squad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16268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79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EA09-92BE-244B-94B8-3510719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I find the good stuff?  Popular Datasets?</a:t>
            </a:r>
            <a:br>
              <a:rPr lang="en-US" dirty="0"/>
            </a:br>
            <a:r>
              <a:rPr lang="en-US" dirty="0" err="1"/>
              <a:t>gft_summary</a:t>
            </a:r>
            <a:r>
              <a:rPr lang="en-US" dirty="0"/>
              <a:t> –data </a:t>
            </a:r>
            <a:r>
              <a:rPr lang="en-US" dirty="0" err="1"/>
              <a:t>H:__contains</a:t>
            </a:r>
            <a:r>
              <a:rPr lang="en-US" dirty="0"/>
              <a:t>__ --</a:t>
            </a:r>
            <a:r>
              <a:rPr lang="en-US" dirty="0" err="1"/>
              <a:t>topn</a:t>
            </a:r>
            <a:r>
              <a:rPr lang="en-US" dirty="0"/>
              <a:t> 20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46ECD35-6906-1643-8726-627478B020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9702800" cy="4711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439">
                  <a:extLst>
                    <a:ext uri="{9D8B030D-6E8A-4147-A177-3AD203B41FA5}">
                      <a16:colId xmlns:a16="http://schemas.microsoft.com/office/drawing/2014/main" val="1388434972"/>
                    </a:ext>
                  </a:extLst>
                </a:gridCol>
                <a:gridCol w="1390454">
                  <a:extLst>
                    <a:ext uri="{9D8B030D-6E8A-4147-A177-3AD203B41FA5}">
                      <a16:colId xmlns:a16="http://schemas.microsoft.com/office/drawing/2014/main" val="1223024154"/>
                    </a:ext>
                  </a:extLst>
                </a:gridCol>
                <a:gridCol w="787138">
                  <a:extLst>
                    <a:ext uri="{9D8B030D-6E8A-4147-A177-3AD203B41FA5}">
                      <a16:colId xmlns:a16="http://schemas.microsoft.com/office/drawing/2014/main" val="3505652636"/>
                    </a:ext>
                  </a:extLst>
                </a:gridCol>
                <a:gridCol w="5168769">
                  <a:extLst>
                    <a:ext uri="{9D8B030D-6E8A-4147-A177-3AD203B41FA5}">
                      <a16:colId xmlns:a16="http://schemas.microsoft.com/office/drawing/2014/main" val="1231870543"/>
                    </a:ext>
                  </a:extLst>
                </a:gridCol>
              </a:tblGrid>
              <a:tr h="1528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sng" strike="noStrike">
                          <a:effectLst/>
                        </a:rPr>
                        <a:t>Dataset</a:t>
                      </a:r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Downloads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effectLst/>
                        </a:rPr>
                        <a:t>Likes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sng" strike="noStrike" dirty="0">
                          <a:effectLst/>
                        </a:rPr>
                        <a:t>PWC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366548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glue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926,082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https://paperswithcode.com/dataset/glue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39869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super_glue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306,473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https://paperswithcode.com/dataset/superglue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496427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wikitext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119,031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https://paperswithcode.com/dataset/wikitext-2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25823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imdb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105,321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https://paperswithcode.com/dataset/imdb-movie-reviews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725661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20031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squad_es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72,163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https://paperswithcode.com/dataset/squad-es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38137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paws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65,433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https://paperswithcode.com/dataset/paws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256137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librispeech_asr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65,325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https://paperswithcode.com/dataset/librispeech-1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79543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wmt16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https://paperswithcode.com/dataset/wmt-2016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13391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41,987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xnli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86042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https://paperswithcode.com/dataset/snli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683708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ag_news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https://paperswithcode.com/dataset/ag-news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74308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https://paperswithcode.com/dataset/anli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15991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amazon_polarity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28,584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3400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squad_v2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62869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conll2003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26,012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https://paperswithcode.com/dataset/conll-2003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266515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red_caps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25,940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https://paperswithcode.com/dataset/redcaps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82719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common_voice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https://paperswithcode.com/dataset/common-voice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2807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stsb_multi_mt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70826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trec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23,313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trecqa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40967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8AE9-EBF4-7648-B2DC-5FA0FB2B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197D-0C65-D24C-A82C-09B60264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58A4-CB04-1744-87E9-F6EED1D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9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3600" dirty="0"/>
              <a:t>Find models associated with a task (ASR)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1AF89D-31E3-D444-AFD7-7732D4149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292" y="2545053"/>
            <a:ext cx="9826770" cy="398722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79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0E1B053-BC51-E041-9877-22EDE8FC06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BF28AAB-0749-024E-91DB-3759894D7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7D896-8198-5141-A647-8BDC0BA07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0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777833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3581400" y="3662371"/>
            <a:ext cx="3305531" cy="704978"/>
          </a:xfrm>
          <a:prstGeom prst="wedgeRoundRectCallout">
            <a:avLst>
              <a:gd name="adj1" fmla="val -15104"/>
              <a:gd name="adj2" fmla="val -213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De-emphasize 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13C42B4-9857-9940-B3FD-78386C6045BD}"/>
              </a:ext>
            </a:extLst>
          </p:cNvPr>
          <p:cNvSpPr/>
          <p:nvPr/>
        </p:nvSpPr>
        <p:spPr>
          <a:xfrm>
            <a:off x="0" y="1667513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Unsupervised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D51988B-1A73-2340-AA97-5EEFC14FA9E8}"/>
              </a:ext>
            </a:extLst>
          </p:cNvPr>
          <p:cNvSpPr/>
          <p:nvPr/>
        </p:nvSpPr>
        <p:spPr>
          <a:xfrm>
            <a:off x="0" y="2492684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Supervised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BA29E24-D8B9-6C4F-A477-71787F5B7AF8}"/>
              </a:ext>
            </a:extLst>
          </p:cNvPr>
          <p:cNvSpPr/>
          <p:nvPr/>
        </p:nvSpPr>
        <p:spPr>
          <a:xfrm>
            <a:off x="715411" y="206523"/>
            <a:ext cx="1616937" cy="704978"/>
          </a:xfrm>
          <a:prstGeom prst="wedgeRoundRectCallout">
            <a:avLst>
              <a:gd name="adj1" fmla="val -21566"/>
              <a:gd name="adj2" fmla="val 1389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0-shot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BE0F7CC2-A685-924A-AF31-52C1701FD413}"/>
              </a:ext>
            </a:extLst>
          </p:cNvPr>
          <p:cNvSpPr/>
          <p:nvPr/>
        </p:nvSpPr>
        <p:spPr>
          <a:xfrm>
            <a:off x="441407" y="3599346"/>
            <a:ext cx="1616937" cy="704978"/>
          </a:xfrm>
          <a:prstGeom prst="wedgeRoundRectCallout">
            <a:avLst>
              <a:gd name="adj1" fmla="val -21859"/>
              <a:gd name="adj2" fmla="val -90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Few-shot</a:t>
            </a:r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D108EA7-65A0-16C4-ACDF-F9311F9E6028}"/>
              </a:ext>
            </a:extLst>
          </p:cNvPr>
          <p:cNvSpPr/>
          <p:nvPr/>
        </p:nvSpPr>
        <p:spPr>
          <a:xfrm>
            <a:off x="3428249" y="5047634"/>
            <a:ext cx="3305531" cy="704978"/>
          </a:xfrm>
          <a:prstGeom prst="wedgeRoundRectCallout">
            <a:avLst>
              <a:gd name="adj1" fmla="val -18920"/>
              <a:gd name="adj2" fmla="val -1353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Teaser: Stay-tuned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0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3600" dirty="0"/>
              <a:t>Find models associated with a task (ASR)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7D896-8198-5141-A647-8BDC0BA07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1AF89D-31E3-D444-AFD7-7732D4149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181" y="2505075"/>
            <a:ext cx="7090411" cy="2876940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54368B-7BDB-2C4A-9EF4-7EA6F18A2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358618" cy="823912"/>
          </a:xfrm>
        </p:spPr>
        <p:txBody>
          <a:bodyPr/>
          <a:lstStyle/>
          <a:p>
            <a:r>
              <a:rPr lang="en-US" dirty="0"/>
              <a:t>dataset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80</a:t>
            </a:fld>
            <a:endParaRPr lang="en-US"/>
          </a:p>
        </p:txBody>
      </p:sp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709410E4-A219-FC4D-836C-A841FB634C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64427" y="3950140"/>
            <a:ext cx="7010636" cy="2771335"/>
          </a:xfr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A188A0-5A58-A14F-933F-2C7A7D0A9C4C}"/>
              </a:ext>
            </a:extLst>
          </p:cNvPr>
          <p:cNvSpPr/>
          <p:nvPr/>
        </p:nvSpPr>
        <p:spPr>
          <a:xfrm>
            <a:off x="3015063" y="3209272"/>
            <a:ext cx="937960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9D9FA13-FF74-C245-A434-C4A2CDC8660E}"/>
              </a:ext>
            </a:extLst>
          </p:cNvPr>
          <p:cNvSpPr/>
          <p:nvPr/>
        </p:nvSpPr>
        <p:spPr>
          <a:xfrm>
            <a:off x="7385539" y="5176837"/>
            <a:ext cx="3493476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75A90B-D97E-1F40-9A43-AF4F251FCBC0}"/>
              </a:ext>
            </a:extLst>
          </p:cNvPr>
          <p:cNvSpPr/>
          <p:nvPr/>
        </p:nvSpPr>
        <p:spPr>
          <a:xfrm>
            <a:off x="3338732" y="3410929"/>
            <a:ext cx="3366869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1958585-D19B-2547-B36A-97479817C311}"/>
              </a:ext>
            </a:extLst>
          </p:cNvPr>
          <p:cNvSpPr/>
          <p:nvPr/>
        </p:nvSpPr>
        <p:spPr>
          <a:xfrm>
            <a:off x="7190592" y="4979457"/>
            <a:ext cx="771722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4000" dirty="0"/>
              <a:t>Find popular models associated with a dataset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81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28ADB8F9-074F-BA40-93D6-32E47F95A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6584"/>
            <a:ext cx="10515600" cy="3969420"/>
          </a:xfrm>
        </p:spPr>
      </p:pic>
    </p:spTree>
    <p:extLst>
      <p:ext uri="{BB962C8B-B14F-4D97-AF65-F5344CB8AC3E}">
        <p14:creationId xmlns:p14="http://schemas.microsoft.com/office/powerpoint/2010/main" val="15495019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4000" dirty="0"/>
              <a:t>Find popular models associated with a task (MT)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82</a:t>
            </a:fld>
            <a:endParaRPr lang="en-US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6DA94436-ACD9-C247-B6B2-C435DB16B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3291"/>
            <a:ext cx="10515600" cy="3796005"/>
          </a:xfrm>
        </p:spPr>
      </p:pic>
    </p:spTree>
    <p:extLst>
      <p:ext uri="{BB962C8B-B14F-4D97-AF65-F5344CB8AC3E}">
        <p14:creationId xmlns:p14="http://schemas.microsoft.com/office/powerpoint/2010/main" val="28421045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FC5B-E15E-8342-807F-C470ED53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Embarrassment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80F-71D9-A249-8715-695E70F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Hubs have 30k models &amp; 3k datasets (increasing 3x per year)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Q: How can I find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A: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__contains__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Find popular models/datasets that contain substring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__infer__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Find popular models that are associated with task/dataset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Examples: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--data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H:__contains__emotion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H:__contains__emotion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--task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H:classify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H:__infer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5 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--data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H:__infer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2BE5-F5EC-B746-A38B-93B4E42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F8CE-ABD5-7A4E-A6EC-31ED7A7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8B63-1ACC-DA42-959D-4677C7AD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84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8549-68D4-784C-A22C-DA3FB07F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counts as ``good’’ stuff?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B5C-8E90-B147-A62A-03F49365A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Academic Metrics:</a:t>
            </a:r>
          </a:p>
          <a:p>
            <a:pPr lvl="1"/>
            <a:r>
              <a:rPr lang="en-US" dirty="0"/>
              <a:t>Peer Review (Citations)</a:t>
            </a:r>
          </a:p>
          <a:p>
            <a:r>
              <a:rPr lang="en-US" dirty="0"/>
              <a:t>Social Media Metrics:</a:t>
            </a:r>
          </a:p>
          <a:p>
            <a:pPr lvl="1"/>
            <a:r>
              <a:rPr lang="en-US" dirty="0"/>
              <a:t>Popular (Downloads)</a:t>
            </a:r>
          </a:p>
          <a:p>
            <a:pPr lvl="1"/>
            <a:r>
              <a:rPr lang="en-US" dirty="0"/>
              <a:t>Tweets / Blogs</a:t>
            </a:r>
          </a:p>
          <a:p>
            <a:r>
              <a:rPr lang="en-US" dirty="0"/>
              <a:t>SOTA: State of the art</a:t>
            </a:r>
          </a:p>
          <a:p>
            <a:pPr lvl="1"/>
            <a:r>
              <a:rPr lang="en-US" dirty="0"/>
              <a:t>Papers with Code</a:t>
            </a:r>
          </a:p>
          <a:p>
            <a:pPr lvl="1"/>
            <a:r>
              <a:rPr lang="en-US" dirty="0"/>
              <a:t>Leaderboards</a:t>
            </a:r>
          </a:p>
          <a:p>
            <a:r>
              <a:rPr lang="en-US" dirty="0"/>
              <a:t>Search Engine Optimization (SEO)</a:t>
            </a:r>
          </a:p>
          <a:p>
            <a:pPr lvl="1"/>
            <a:r>
              <a:rPr lang="en-US" dirty="0"/>
              <a:t>Adversarial Game (Arbitrage):</a:t>
            </a:r>
          </a:p>
          <a:p>
            <a:pPr lvl="2"/>
            <a:r>
              <a:rPr lang="en-US" dirty="0"/>
              <a:t>Better Web Search </a:t>
            </a:r>
            <a:r>
              <a:rPr lang="en-US" dirty="0">
                <a:sym typeface="Wingdings" pitchFamily="2" charset="2"/>
              </a:rPr>
              <a:t> ``Better’’ SEOs  Better Web Search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6182-513E-7B44-94C7-D1B6088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33DB-36D1-DF4B-90D6-7C0A9BFD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C1A99-B4C1-6340-8D5C-8B3B5D95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84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9C095A9-BB31-5B4A-982C-8D8DBF7B1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953"/>
          <a:stretch/>
        </p:blipFill>
        <p:spPr>
          <a:xfrm>
            <a:off x="7686392" y="40136"/>
            <a:ext cx="4341796" cy="35631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12015DA-F34B-7F43-8BCE-62F7C94A1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44"/>
          <a:stretch/>
        </p:blipFill>
        <p:spPr>
          <a:xfrm>
            <a:off x="7763347" y="3738216"/>
            <a:ext cx="4341796" cy="196698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69B87A1-8FB5-864C-B741-B542CA2A0C99}"/>
              </a:ext>
            </a:extLst>
          </p:cNvPr>
          <p:cNvSpPr/>
          <p:nvPr/>
        </p:nvSpPr>
        <p:spPr>
          <a:xfrm>
            <a:off x="3461456" y="1347549"/>
            <a:ext cx="3550548" cy="490654"/>
          </a:xfrm>
          <a:prstGeom prst="wedgeRoundRectCallout">
            <a:avLst>
              <a:gd name="adj1" fmla="val 72613"/>
              <a:gd name="adj2" fmla="val -204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Many Downloads, but not SOTA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E015C2-1C28-ED48-A730-A0525FF98327}"/>
              </a:ext>
            </a:extLst>
          </p:cNvPr>
          <p:cNvSpPr/>
          <p:nvPr/>
        </p:nvSpPr>
        <p:spPr>
          <a:xfrm>
            <a:off x="5177882" y="53517"/>
            <a:ext cx="2144751" cy="681516"/>
          </a:xfrm>
          <a:prstGeom prst="wedgeRoundRectCallout">
            <a:avLst>
              <a:gd name="adj1" fmla="val 74347"/>
              <a:gd name="adj2" fmla="val 229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Large Model</a:t>
            </a:r>
          </a:p>
          <a:p>
            <a:pPr algn="ctr"/>
            <a:r>
              <a:rPr lang="en-US" sz="2000" dirty="0"/>
              <a:t>(</a:t>
            </a:r>
            <a:r>
              <a:rPr lang="en-US" sz="2000" dirty="0" err="1"/>
              <a:t>RoBERTa</a:t>
            </a:r>
            <a:r>
              <a:rPr lang="en-US" sz="2000" dirty="0"/>
              <a:t> Large)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8F5718E-A762-9544-852A-E275C6AE4136}"/>
              </a:ext>
            </a:extLst>
          </p:cNvPr>
          <p:cNvSpPr/>
          <p:nvPr/>
        </p:nvSpPr>
        <p:spPr>
          <a:xfrm>
            <a:off x="4699496" y="1963901"/>
            <a:ext cx="2793008" cy="490654"/>
          </a:xfrm>
          <a:prstGeom prst="wedgeRoundRectCallout">
            <a:avLst>
              <a:gd name="adj1" fmla="val 62250"/>
              <a:gd name="adj2" fmla="val -91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Compressed (</a:t>
            </a:r>
            <a:r>
              <a:rPr lang="en-US" sz="2000" dirty="0" err="1"/>
              <a:t>distilbert</a:t>
            </a:r>
            <a:r>
              <a:rPr lang="en-US" sz="20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E37B5B1-8991-5A46-A0F1-B23AECD1A3AB}"/>
              </a:ext>
            </a:extLst>
          </p:cNvPr>
          <p:cNvSpPr/>
          <p:nvPr/>
        </p:nvSpPr>
        <p:spPr>
          <a:xfrm>
            <a:off x="4699496" y="1963901"/>
            <a:ext cx="2793008" cy="490654"/>
          </a:xfrm>
          <a:prstGeom prst="wedgeRoundRectCallout">
            <a:avLst>
              <a:gd name="adj1" fmla="val 62250"/>
              <a:gd name="adj2" fmla="val 42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Compressed (</a:t>
            </a:r>
            <a:r>
              <a:rPr lang="en-US" sz="2000" dirty="0" err="1"/>
              <a:t>distilbert</a:t>
            </a:r>
            <a:r>
              <a:rPr lang="en-US" sz="20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2E3790C-D088-074E-8E21-D6B07ECA8A65}"/>
              </a:ext>
            </a:extLst>
          </p:cNvPr>
          <p:cNvSpPr/>
          <p:nvPr/>
        </p:nvSpPr>
        <p:spPr>
          <a:xfrm>
            <a:off x="5706078" y="2963426"/>
            <a:ext cx="1616555" cy="490654"/>
          </a:xfrm>
          <a:prstGeom prst="wedgeRoundRectCallout">
            <a:avLst>
              <a:gd name="adj1" fmla="val 85152"/>
              <a:gd name="adj2" fmla="val -1922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Ease-of-Use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AD393C-7CFB-198E-1BEE-0CF3E27CBD9F}"/>
              </a:ext>
            </a:extLst>
          </p:cNvPr>
          <p:cNvSpPr/>
          <p:nvPr/>
        </p:nvSpPr>
        <p:spPr>
          <a:xfrm>
            <a:off x="11255352" y="1347548"/>
            <a:ext cx="584672" cy="298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9FEC-8072-6545-8C75-5A7A3AFB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SOTA-Chasing: Leaderboards Considered Harmful</a:t>
            </a:r>
            <a:br>
              <a:rPr lang="en-US" sz="1400" dirty="0"/>
            </a:br>
            <a:r>
              <a:rPr lang="en-US" sz="1400" dirty="0"/>
              <a:t>SOTA-chasing refers to papers that report SOTA numbers, but contribute little of lasting value to the literature. The point is the pointlessness.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A2C18-2E4A-524C-A6EF-A0ADF865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EC17-120E-1C43-9DC2-999EC795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1AB33-A2C3-1141-A3A8-AAE747D1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85</a:t>
            </a:fld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70A256-EF8E-5B42-A5E3-1AD29C923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1"/>
          <a:stretch/>
        </p:blipFill>
        <p:spPr>
          <a:xfrm>
            <a:off x="292627" y="1707744"/>
            <a:ext cx="8942376" cy="412813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561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F3AE-C103-B344-80F9-9F16462B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PWC: </a:t>
            </a:r>
            <a:r>
              <a:rPr lang="en-US" sz="4000" dirty="0">
                <a:hlinkClick r:id="rId2"/>
              </a:rPr>
              <a:t>https://paperswithcode.com/dataset/glue</a:t>
            </a:r>
            <a:r>
              <a:rPr lang="en-US" sz="40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6DF4A-C671-B945-A115-60EC00302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88CA7-B43D-3448-8CBA-C7B24C77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F8631-8176-B64D-BE75-7A1A8380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86</a:t>
            </a:fld>
            <a:endParaRPr lang="en-US"/>
          </a:p>
        </p:txBody>
      </p:sp>
      <p:pic>
        <p:nvPicPr>
          <p:cNvPr id="12" name="Content Placeholder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C7E3AA-CB41-3E45-A7CD-49AC3ADB3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809" y="1626207"/>
            <a:ext cx="9797382" cy="5957203"/>
          </a:xfrm>
        </p:spPr>
      </p:pic>
    </p:spTree>
    <p:extLst>
      <p:ext uri="{BB962C8B-B14F-4D97-AF65-F5344CB8AC3E}">
        <p14:creationId xmlns:p14="http://schemas.microsoft.com/office/powerpoint/2010/main" val="37647911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3FD211-08DE-AA44-A38A-CD4A986B8F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PWC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GLUE Leaderboard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3FD211-08DE-AA44-A38A-CD4A986B8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284894-E209-644C-BBEE-4606019E1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57" y="1353834"/>
            <a:ext cx="14745335" cy="61559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52EF-4E84-814D-972B-82E53844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3D99-1ABB-9546-99C0-C5654340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38D14-B405-6C45-967A-4206B0EB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1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9F9D-A2D3-9040-9183-2F4A59F3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find ``good’’ tasks?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1BED-3560-0741-9C28-FBCC8F19E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``Good’’ tasks are like ``good’’ stuff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Academic Metrics: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Peer Review (Citations)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Social Media Metrics: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Popular (Downloads)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Tweets / Blogs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SOTA: State of the art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Papers with Code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Leaderboards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Search Engine Optimization (SEO)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Adversarial Game (Arbitrage):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Better Web Search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 ``Better’’ SEOs  Better Web Search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AC5C1-155C-B647-A377-C5A0FB75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C78FE-CF61-C44C-B6EF-EFCB307F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02BDF-C907-6E44-95F2-FB3320C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27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03669968"/>
                  </p:ext>
                </p:extLst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89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6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225E8A-5AAB-0B45-8B76-512CAF73E3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8750" r="38865"/>
          <a:stretch/>
        </p:blipFill>
        <p:spPr>
          <a:xfrm>
            <a:off x="6172199" y="3046139"/>
            <a:ext cx="4839511" cy="14125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A2EBA-0BCE-7448-8492-AE53A1F4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91535"/>
            <a:ext cx="10515600" cy="1734421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gft</a:t>
            </a:r>
            <a:r>
              <a:rPr lang="en-US" sz="6000" dirty="0"/>
              <a:t> (general fine-tuning): </a:t>
            </a:r>
            <a:br>
              <a:rPr lang="en-US" dirty="0"/>
            </a:br>
            <a:r>
              <a:rPr lang="en-US" dirty="0"/>
              <a:t>A Little Language for Deep Nets</a:t>
            </a:r>
            <a:br>
              <a:rPr lang="en-US" dirty="0"/>
            </a:br>
            <a:r>
              <a:rPr lang="en-US" dirty="0"/>
              <a:t>(Unix Philosophy: </a:t>
            </a:r>
            <a:r>
              <a:rPr lang="en-US" i="1" dirty="0"/>
              <a:t>Less is More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9CE0-9767-0540-A166-350A0E3C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08FDA2-074A-A340-B4C2-830203220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650" y="2505075"/>
            <a:ext cx="5157787" cy="16401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90439-08E3-9040-A046-6B686381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Examples of 1-line GFT Programs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1DD8A-4A94-1F42-BDB3-FAA629F5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94CF-5545-AB41-B79F-B6B2D9B3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72091-CE39-1A46-9D61-E734C498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262160-C545-8249-B6AA-CBA458CE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70309"/>
            <a:ext cx="5676939" cy="90938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5FF3CB-3CD2-C34D-B50F-2BBBE4E19210}"/>
              </a:ext>
            </a:extLst>
          </p:cNvPr>
          <p:cNvSpPr txBox="1">
            <a:spLocks/>
          </p:cNvSpPr>
          <p:nvPr/>
        </p:nvSpPr>
        <p:spPr>
          <a:xfrm>
            <a:off x="6172200" y="2569819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2: </a:t>
            </a:r>
            <a:r>
              <a:rPr lang="en-US" b="0" i="1" dirty="0" err="1"/>
              <a:t>gft_fit</a:t>
            </a:r>
            <a:endParaRPr lang="en-US" b="0" i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EAAC465-0D0A-414F-91AB-D2CBD0F87FC1}"/>
              </a:ext>
            </a:extLst>
          </p:cNvPr>
          <p:cNvSpPr txBox="1">
            <a:spLocks/>
          </p:cNvSpPr>
          <p:nvPr/>
        </p:nvSpPr>
        <p:spPr>
          <a:xfrm>
            <a:off x="6172200" y="4642623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3: </a:t>
            </a:r>
            <a:r>
              <a:rPr lang="en-US" b="0" i="1" dirty="0" err="1"/>
              <a:t>gft_predict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Terminology borrowed from </a:t>
                </a:r>
                <a:r>
                  <a:rPr lang="en-US" sz="2400" i="1" dirty="0" err="1"/>
                  <a:t>sklearn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1800" i="1" dirty="0"/>
                  <a:t>fit</a:t>
                </a:r>
                <a:r>
                  <a:rPr lang="en-US" sz="18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i="1" dirty="0"/>
                  <a:t>predict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800" dirty="0"/>
              </a:p>
              <a:p>
                <a:r>
                  <a:rPr lang="en-US" sz="2400" i="1" dirty="0"/>
                  <a:t>fit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predict</a:t>
                </a:r>
                <a:r>
                  <a:rPr lang="en-US" sz="2400" dirty="0"/>
                  <a:t> are (almost) all you need</a:t>
                </a:r>
              </a:p>
              <a:p>
                <a:pPr lvl="1"/>
                <a:r>
                  <a:rPr lang="en-US" sz="1800" i="1" dirty="0" err="1"/>
                  <a:t>gft</a:t>
                </a:r>
                <a:r>
                  <a:rPr lang="en-US" sz="1800" dirty="0"/>
                  <a:t> programs are short (1-line)</a:t>
                </a:r>
              </a:p>
              <a:p>
                <a:pPr lvl="1"/>
                <a:r>
                  <a:rPr lang="en-US" sz="1800" dirty="0"/>
                  <a:t>No (not much) programming required</a:t>
                </a:r>
              </a:p>
              <a:p>
                <a:pPr lvl="2"/>
                <a:r>
                  <a:rPr lang="en-US" sz="1400" dirty="0"/>
                  <a:t>No python in this tutorial</a:t>
                </a:r>
              </a:p>
              <a:p>
                <a:pPr lvl="2"/>
                <a:r>
                  <a:rPr lang="en-US" sz="1400" dirty="0"/>
                  <a:t>Examples on hubs are (unnecessarily) long/complicated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blipFill>
                <a:blip r:embed="rId5"/>
                <a:stretch>
                  <a:fillRect l="-1382" t="-2885" b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/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/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3DFC6F4-6733-C440-96D3-500D19DC81AE}"/>
              </a:ext>
            </a:extLst>
          </p:cNvPr>
          <p:cNvSpPr/>
          <p:nvPr/>
        </p:nvSpPr>
        <p:spPr>
          <a:xfrm>
            <a:off x="9349551" y="600336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/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10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AC98BDC0-0F2F-FA4A-B86D-0F7A5B1B4054}"/>
              </a:ext>
            </a:extLst>
          </p:cNvPr>
          <p:cNvSpPr/>
          <p:nvPr/>
        </p:nvSpPr>
        <p:spPr>
          <a:xfrm>
            <a:off x="5592506" y="3511786"/>
            <a:ext cx="942624" cy="300249"/>
          </a:xfrm>
          <a:prstGeom prst="wedgeRoundRectCallout">
            <a:avLst>
              <a:gd name="adj1" fmla="val 87541"/>
              <a:gd name="adj2" fmla="val 25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/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  <a:blipFill>
                <a:blip r:embed="rId11"/>
                <a:stretch>
                  <a:fillRect r="-8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E9A067-8BBC-D340-A013-788C68B3D787}"/>
              </a:ext>
            </a:extLst>
          </p:cNvPr>
          <p:cNvSpPr/>
          <p:nvPr/>
        </p:nvSpPr>
        <p:spPr>
          <a:xfrm>
            <a:off x="1458351" y="3324665"/>
            <a:ext cx="783101" cy="6846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6096-B43D-C642-998D-CC87CE9F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49FF-A4E1-C940-A7F9-709D0650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I </a:t>
            </a:r>
            <a:r>
              <a:rPr lang="en-US" b="1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And how do I </a:t>
            </a:r>
            <a:r>
              <a:rPr lang="en-US" b="1" i="1" u="sng" dirty="0">
                <a:uFill>
                  <a:solidFill>
                    <a:srgbClr val="FF0000"/>
                  </a:solidFill>
                </a:uFill>
              </a:rPr>
              <a:t>use</a:t>
            </a:r>
            <a:r>
              <a:rPr lang="en-US" b="1" dirty="0"/>
              <a:t> the </a:t>
            </a:r>
            <a:r>
              <a:rPr lang="en-US" b="1" i="1" dirty="0"/>
              <a:t>good</a:t>
            </a:r>
            <a:r>
              <a:rPr lang="en-US" b="1" dirty="0"/>
              <a:t> stuff?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A: </a:t>
            </a:r>
            <a:r>
              <a:rPr lang="en-US" b="1" dirty="0" err="1"/>
              <a:t>gft_predict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B7941-2C40-F34C-AFDD-0DE05114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3789-6514-8A44-AE6A-64DF1D85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7B98-11D9-C946-BD4F-B2E61740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88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2D98329-0379-0E4E-B4C2-14E82F02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4" y="2319758"/>
            <a:ext cx="10457022" cy="167509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Question: How do I </a:t>
            </a:r>
            <a:r>
              <a:rPr lang="en-US" b="1" i="1" u="sng" dirty="0">
                <a:uFill>
                  <a:solidFill>
                    <a:srgbClr val="FF0000"/>
                  </a:solidFill>
                </a:uFill>
              </a:rPr>
              <a:t>use</a:t>
            </a:r>
            <a:r>
              <a:rPr lang="en-US" dirty="0"/>
              <a:t> the good stuff?</a:t>
            </a:r>
            <a:br>
              <a:rPr lang="en-US" dirty="0"/>
            </a:br>
            <a:r>
              <a:rPr lang="en-US" dirty="0"/>
              <a:t>Answer: </a:t>
            </a:r>
            <a:r>
              <a:rPr lang="en-US" i="1" dirty="0" err="1"/>
              <a:t>gft_predict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91</a:t>
            </a:fld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3B01C5-8081-EA4E-AC78-4F333F1B2C88}"/>
              </a:ext>
            </a:extLst>
          </p:cNvPr>
          <p:cNvSpPr/>
          <p:nvPr/>
        </p:nvSpPr>
        <p:spPr>
          <a:xfrm>
            <a:off x="10662016" y="2051046"/>
            <a:ext cx="1383568" cy="70854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model specified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01DB32D-AC28-594C-861A-B8C72D1E0013}"/>
              </a:ext>
            </a:extLst>
          </p:cNvPr>
          <p:cNvSpPr txBox="1">
            <a:spLocks/>
          </p:cNvSpPr>
          <p:nvPr/>
        </p:nvSpPr>
        <p:spPr>
          <a:xfrm>
            <a:off x="790327" y="1690688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/>
              <p:nvPr/>
            </p:nvSpPr>
            <p:spPr>
              <a:xfrm>
                <a:off x="5965368" y="1070886"/>
                <a:ext cx="1448475" cy="39897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68" y="1070886"/>
                <a:ext cx="1448475" cy="39897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/>
              <p:nvPr/>
            </p:nvSpPr>
            <p:spPr>
              <a:xfrm>
                <a:off x="2015879" y="3930485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79" y="3930485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/>
              <p:nvPr/>
            </p:nvSpPr>
            <p:spPr>
              <a:xfrm>
                <a:off x="4335311" y="3930484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11" y="3930484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1BB0C7B-B99E-A34D-8DC0-033412D9FC17}"/>
              </a:ext>
            </a:extLst>
          </p:cNvPr>
          <p:cNvSpPr/>
          <p:nvPr/>
        </p:nvSpPr>
        <p:spPr>
          <a:xfrm>
            <a:off x="6076685" y="392449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4802419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B49EF5-DC15-6D44-862E-CC73EC48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Input: </a:t>
            </a:r>
            <a:r>
              <a:rPr lang="en-US" i="1" dirty="0"/>
              <a:t>I love you</a:t>
            </a:r>
            <a:br>
              <a:rPr lang="en-US" i="1" dirty="0"/>
            </a:br>
            <a:r>
              <a:rPr lang="en-US" dirty="0"/>
              <a:t>Output: Depends on Model (among other things)</a:t>
            </a:r>
            <a:endParaRPr lang="en-US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EB1EB1-6C30-344F-9311-7B2EBD14D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72" y="1825625"/>
            <a:ext cx="5617828" cy="4351338"/>
          </a:xfrm>
        </p:spPr>
        <p:txBody>
          <a:bodyPr/>
          <a:lstStyle/>
          <a:p>
            <a:r>
              <a:rPr lang="en-US" dirty="0"/>
              <a:t>Task: classify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Sentiment</a:t>
            </a:r>
          </a:p>
          <a:p>
            <a:pPr lvl="2"/>
            <a:r>
              <a:rPr lang="en-US" dirty="0"/>
              <a:t>Expected output label: positive</a:t>
            </a:r>
          </a:p>
          <a:p>
            <a:pPr lvl="1"/>
            <a:r>
              <a:rPr lang="en-US" dirty="0"/>
              <a:t>Fake News:</a:t>
            </a:r>
          </a:p>
          <a:p>
            <a:pPr lvl="2"/>
            <a:r>
              <a:rPr lang="en-US" dirty="0"/>
              <a:t>Expected output label: not fake (real)</a:t>
            </a:r>
          </a:p>
          <a:p>
            <a:pPr lvl="1"/>
            <a:r>
              <a:rPr lang="en-US" dirty="0"/>
              <a:t>Spam/Ham:</a:t>
            </a:r>
          </a:p>
          <a:p>
            <a:pPr lvl="2"/>
            <a:r>
              <a:rPr lang="en-US" dirty="0"/>
              <a:t>Expected output label: not spam (ham)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66F648-181A-2045-A7A1-75F98704B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565211" cy="3239789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model in …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I love you |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--task classify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--model $model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done</a:t>
            </a:r>
          </a:p>
          <a:p>
            <a:pPr marL="914400" lvl="2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D6B64-8668-0642-97D1-AA8EABA4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D9110-4448-4B41-9947-152C7C97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B169E-08FB-2141-A36F-C7046CDC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62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5EA3-B6F2-0341-87D4-520D3312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</p:spPr>
        <p:txBody>
          <a:bodyPr/>
          <a:lstStyle/>
          <a:p>
            <a:r>
              <a:rPr lang="en-US" dirty="0"/>
              <a:t>Many of these models produce reasonable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91AAB7-14A3-B343-8BCF-C1EAC3DE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019" y="0"/>
            <a:ext cx="8289981" cy="62401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DBB6-0266-2D49-AB75-498E418A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98D2-BDD2-DB40-944B-B5E84F41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80EB-D1E3-8943-B02D-4597F30F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93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61A39E0-B846-E04C-8962-6B034467E7DE}"/>
              </a:ext>
            </a:extLst>
          </p:cNvPr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Scores could be more confident</a:t>
            </a:r>
          </a:p>
        </p:txBody>
      </p:sp>
    </p:spTree>
    <p:extLst>
      <p:ext uri="{BB962C8B-B14F-4D97-AF65-F5344CB8AC3E}">
        <p14:creationId xmlns:p14="http://schemas.microsoft.com/office/powerpoint/2010/main" val="311490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7BFE-4139-7D42-B557-EF378B55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90" y="439266"/>
            <a:ext cx="1398373" cy="4293372"/>
          </a:xfrm>
        </p:spPr>
        <p:txBody>
          <a:bodyPr>
            <a:normAutofit/>
          </a:bodyPr>
          <a:lstStyle/>
          <a:p>
            <a:r>
              <a:rPr lang="en-US" dirty="0"/>
              <a:t>But…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C7D82-C175-CE4A-A441-F255A5EF9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21" y="132749"/>
            <a:ext cx="10668095" cy="59591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5CEE-E74D-C440-8A9F-35C91C2E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A83D-3AAA-9D47-810E-DF82E98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E68C1-EB3B-CB46-9D29-50554CF6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7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C7CD-9FB6-A1E7-D97B-21E87689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Debugging, Confusion Matrices &amp; Error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054BBC-E1CE-91E2-9012-E24257640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02" r="6333" b="52832"/>
          <a:stretch/>
        </p:blipFill>
        <p:spPr>
          <a:xfrm>
            <a:off x="-1" y="1722219"/>
            <a:ext cx="6081019" cy="31455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1212A-24D2-AC74-498D-1EA3954E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3EB36-CBBD-1319-9AF1-C653A708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F497D-F6A2-17EF-AE0C-369816B2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95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F810004-0C95-B134-C9B7-500EC9FB8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" t="48204"/>
          <a:stretch/>
        </p:blipFill>
        <p:spPr>
          <a:xfrm>
            <a:off x="6259630" y="1758254"/>
            <a:ext cx="5846233" cy="36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00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1A775A2-1040-DF49-BB90-AAD840C6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</a:t>
            </a:r>
            <a:r>
              <a:rPr lang="en-US" i="1" dirty="0" err="1"/>
              <a:t>gft_predict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3E6337F-3AFE-244A-B9D3-8C87816477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err="1"/>
                  <a:t>gft_predict</a:t>
                </a:r>
                <a:endParaRPr lang="en-US" dirty="0"/>
              </a:p>
              <a:p>
                <a:pPr lvl="1"/>
                <a:r>
                  <a:rPr lang="en-US" dirty="0"/>
                  <a:t>Input from a dataset or </a:t>
                </a:r>
                <a:r>
                  <a:rPr lang="en-US" i="1" dirty="0"/>
                  <a:t>stdin</a:t>
                </a:r>
                <a:endParaRPr lang="en-US" dirty="0"/>
              </a:p>
              <a:p>
                <a:pPr lvl="1"/>
                <a:r>
                  <a:rPr lang="en-US" dirty="0"/>
                  <a:t>Output to </a:t>
                </a:r>
                <a:r>
                  <a:rPr lang="en-US" i="1" dirty="0" err="1"/>
                  <a:t>stdout</a:t>
                </a:r>
                <a:endParaRPr lang="en-US" dirty="0"/>
              </a:p>
              <a:p>
                <a:r>
                  <a:rPr lang="en-US" dirty="0"/>
                  <a:t>Arguments (many are optional)</a:t>
                </a:r>
              </a:p>
              <a:p>
                <a:pPr lvl="1"/>
                <a:r>
                  <a:rPr lang="en-US" dirty="0"/>
                  <a:t>--data, --split, --model, --</a:t>
                </a:r>
                <a:r>
                  <a:rPr lang="en-US" dirty="0" err="1"/>
                  <a:t>eqn</a:t>
                </a:r>
                <a:r>
                  <a:rPr lang="en-US" dirty="0"/>
                  <a:t>, --task</a:t>
                </a:r>
              </a:p>
              <a:p>
                <a:pPr lvl="1"/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𝑙h𝑠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𝑟h𝑠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Variables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𝑙h𝑠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𝑟h𝑠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refer to columns in dataset</a:t>
                </a:r>
              </a:p>
              <a:p>
                <a:r>
                  <a:rPr lang="en-US" dirty="0"/>
                  <a:t>Since the terminology for tasks is currently in a state of flux,</a:t>
                </a:r>
              </a:p>
              <a:p>
                <a:pPr lvl="1"/>
                <a:r>
                  <a:rPr lang="en-US" dirty="0" err="1"/>
                  <a:t>gft</a:t>
                </a:r>
                <a:r>
                  <a:rPr lang="en-US" dirty="0"/>
                  <a:t> supports a number of aliases</a:t>
                </a:r>
              </a:p>
              <a:p>
                <a:pPr lvl="1"/>
                <a:r>
                  <a:rPr lang="en-US" dirty="0"/>
                  <a:t>(shown in parentheses)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3E6337F-3AFE-244A-B9D3-8C8781647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B2A517-9047-0243-8C45-0DB86371D2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Tasks (aliases in parenthesis)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 (text-classification)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classify_tokens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(token-classification)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classify_spans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(QA, question-answering)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classify_audio</a:t>
            </a:r>
            <a:r>
              <a:rPr lang="en-US" dirty="0"/>
              <a:t> (audio-classification)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classify_images</a:t>
            </a:r>
            <a:r>
              <a:rPr lang="en-US" dirty="0"/>
              <a:t> (image-classification)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regress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text-generation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MT (translation)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ASR </a:t>
            </a:r>
          </a:p>
          <a:p>
            <a:pPr lvl="2"/>
            <a:r>
              <a:rPr lang="en-US" dirty="0"/>
              <a:t>(</a:t>
            </a:r>
            <a:r>
              <a:rPr lang="en-US" dirty="0" err="1"/>
              <a:t>ctc</a:t>
            </a:r>
            <a:r>
              <a:rPr lang="en-US" dirty="0"/>
              <a:t>, automatic-speech-recognition)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fill-mask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872F6-E3B9-7B41-A6FD-847BF595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4E575-E0A7-E34D-99E7-EDFAB8ED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D1B32-EE00-2E40-8365-107B7752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44734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use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934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A172C-D5BB-16D1-300A-5326E4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De-emphasize Pre-Training?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F69D-4490-AF0C-00B9-4F33AEB9B9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BD67B-3D19-7EA7-7AFB-BB9A2F88C2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CE4BA-9C42-1813-07A8-3A4C532E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F53E-6D9E-032F-53FD-66861F59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CA73B-8679-AE53-4E42-6F11E5A4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90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29FB06-CB8F-4D4D-9081-EC61E26F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1ACB2-6A56-994A-A7FD-C9D8A3B6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E09AE-641B-D545-88B9-9DB8850F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B8275-C180-BC4D-AB7E-4D2EFA4B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99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CCA46569-0D1F-6A4B-82C8-5765F62A3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9381"/>
            <a:ext cx="10515600" cy="3343825"/>
          </a:xfr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1657AF-65DC-E84F-B47F-B9DE232D4C33}"/>
              </a:ext>
            </a:extLst>
          </p:cNvPr>
          <p:cNvSpPr/>
          <p:nvPr/>
        </p:nvSpPr>
        <p:spPr>
          <a:xfrm>
            <a:off x="7043984" y="2048223"/>
            <a:ext cx="1253159" cy="1029652"/>
          </a:xfrm>
          <a:prstGeom prst="wedgeRoundRectCallout">
            <a:avLst>
              <a:gd name="adj1" fmla="val -41543"/>
              <a:gd name="adj2" fmla="val 847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$$$$</a:t>
            </a:r>
          </a:p>
          <a:p>
            <a:pPr algn="ctr"/>
            <a:r>
              <a:rPr lang="en-US" sz="2800" dirty="0"/>
              <a:t>(Cost)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EFEE6CA-F085-BD45-B3CC-73EA0F0C110B}"/>
              </a:ext>
            </a:extLst>
          </p:cNvPr>
          <p:cNvSpPr/>
          <p:nvPr/>
        </p:nvSpPr>
        <p:spPr>
          <a:xfrm>
            <a:off x="6486201" y="5416989"/>
            <a:ext cx="557783" cy="512434"/>
          </a:xfrm>
          <a:prstGeom prst="wedgeRoundRectCallout">
            <a:avLst>
              <a:gd name="adj1" fmla="val -26365"/>
              <a:gd name="adj2" fmla="val -724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$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32243E1-62C4-C44C-998E-3C983CB91E5C}"/>
              </a:ext>
            </a:extLst>
          </p:cNvPr>
          <p:cNvSpPr/>
          <p:nvPr/>
        </p:nvSpPr>
        <p:spPr>
          <a:xfrm>
            <a:off x="8071105" y="5597790"/>
            <a:ext cx="1982723" cy="1004686"/>
          </a:xfrm>
          <a:prstGeom prst="wedgeRoundRectCallout">
            <a:avLst>
              <a:gd name="adj1" fmla="val -94851"/>
              <a:gd name="adj2" fmla="val -378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less cost;</a:t>
            </a:r>
          </a:p>
          <a:p>
            <a:pPr algn="ctr"/>
            <a:r>
              <a:rPr lang="en-US" sz="2800" dirty="0"/>
              <a:t>more profit 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E6AB93A-0774-5B42-A4E4-F66871DE5311}"/>
              </a:ext>
            </a:extLst>
          </p:cNvPr>
          <p:cNvSpPr/>
          <p:nvPr/>
        </p:nvSpPr>
        <p:spPr>
          <a:xfrm>
            <a:off x="8420101" y="814111"/>
            <a:ext cx="1889759" cy="644357"/>
          </a:xfrm>
          <a:prstGeom prst="wedgeRoundRectCallout">
            <a:avLst>
              <a:gd name="adj1" fmla="val -54690"/>
              <a:gd name="adj2" fmla="val 125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One-Time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5025E16D-4659-A843-BC49-08A0A3908078}"/>
              </a:ext>
            </a:extLst>
          </p:cNvPr>
          <p:cNvSpPr/>
          <p:nvPr/>
        </p:nvSpPr>
        <p:spPr>
          <a:xfrm>
            <a:off x="10181845" y="4422943"/>
            <a:ext cx="1889759" cy="644357"/>
          </a:xfrm>
          <a:prstGeom prst="wedgeRoundRectCallout">
            <a:avLst>
              <a:gd name="adj1" fmla="val -54690"/>
              <a:gd name="adj2" fmla="val 125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Recurring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9229</Words>
  <Application>Microsoft Macintosh PowerPoint</Application>
  <PresentationFormat>Widescreen</PresentationFormat>
  <Paragraphs>1886</Paragraphs>
  <Slides>116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Courier New</vt:lpstr>
      <vt:lpstr>Menlo</vt:lpstr>
      <vt:lpstr>Wingdings</vt:lpstr>
      <vt:lpstr>Office Theme</vt:lpstr>
      <vt:lpstr>ACL-2022 Tutorial: Part A: Simple Uses of Deep Nets</vt:lpstr>
      <vt:lpstr>Outline</vt:lpstr>
      <vt:lpstr>Agenda: Part A </vt:lpstr>
      <vt:lpstr>Strategy: Inclusiveness</vt:lpstr>
      <vt:lpstr>PowerPoint Presentation</vt:lpstr>
      <vt:lpstr>Poets</vt:lpstr>
      <vt:lpstr>Hub Strategy: Usage &gt;&gt; SOTA</vt:lpstr>
      <vt:lpstr>Terminology</vt:lpstr>
      <vt:lpstr>gft (general fine-tuning):  A Little Language for Deep Nets (Unix Philosophy: Less is More)</vt:lpstr>
      <vt:lpstr>Little Languages (from Unix)</vt:lpstr>
      <vt:lpstr>Little Languages (from Unix)</vt:lpstr>
      <vt:lpstr> We propose gft, a Little Language</vt:lpstr>
      <vt:lpstr>gft Cheat Sheet (General Fine-Tuning)</vt:lpstr>
      <vt:lpstr>gft (General Fine-Tuning) is based on  glm (General Linear Models) in R</vt:lpstr>
      <vt:lpstr>Regression in R: Summarize (almost) anything </vt:lpstr>
      <vt:lpstr>Regression in R: Summarize (almost) anything </vt:lpstr>
      <vt:lpstr>Regression in R: Summarize (almost) anything </vt:lpstr>
      <vt:lpstr>What is fine-tuning fit?</vt:lpstr>
      <vt:lpstr>What is fine-tuning fit?</vt:lpstr>
      <vt:lpstr>What is fine-tuning fit?</vt:lpstr>
      <vt:lpstr>gft Design Goals</vt:lpstr>
      <vt:lpstr>Portability: Inclusiveness + Hedge</vt:lpstr>
      <vt:lpstr>Strategy Conclusions</vt:lpstr>
      <vt:lpstr>Agenda: Part A </vt:lpstr>
      <vt:lpstr>gft Cheat Sheet (General Fine-Tuning)</vt:lpstr>
      <vt:lpstr>Emotion Dataset classify:label~text</vt:lpstr>
      <vt:lpstr>More Terminology</vt:lpstr>
      <vt:lpstr>Two Popular Datasets</vt:lpstr>
      <vt:lpstr>More Terminology</vt:lpstr>
      <vt:lpstr>More Terminology</vt:lpstr>
      <vt:lpstr>GLUE https://huggingface.co/datasets/glue/viewer/qqp/train </vt:lpstr>
      <vt:lpstr>GLUE https://huggingface.co/datasets/glue/viewer/qqp/train </vt:lpstr>
      <vt:lpstr>GLUE https://huggingface.co/datasets/glue/viewer/qqp/train </vt:lpstr>
      <vt:lpstr>Two Perspectives on Datasets</vt:lpstr>
      <vt:lpstr>Discussion of Validity Assumes: Intention</vt:lpstr>
      <vt:lpstr>gft Cheat Sheet (General Fine-Tuning)</vt:lpstr>
      <vt:lpstr>Models https://huggingface.co/models </vt:lpstr>
      <vt:lpstr>gft Cheat Sheet (General Fine-Tuning)</vt:lpstr>
      <vt:lpstr>Simple Equations Cover Many Cases of Interest GLUE: A Popular Benchmark</vt:lpstr>
      <vt:lpstr>Loss Functions and Metrics   (Defaults depend on task)</vt:lpstr>
      <vt:lpstr>Equation Keywords ≈ Pipeline Tasks</vt:lpstr>
      <vt:lpstr>regress: Valence + Arousal + Dominance ~ Word https://saifmohammad.com/WebPages/nrc-vad.html </vt:lpstr>
      <vt:lpstr>regress: Valence + Arousal + Dominance ~ Word https://saifmohammad.com/WebPages/nrc-vad.html </vt:lpstr>
      <vt:lpstr>gft Cheat Sheet (General Fine-Tuning)</vt:lpstr>
      <vt:lpstr>Tasks</vt:lpstr>
      <vt:lpstr>gft Cheat Sheet (General Fine-Tuning)</vt:lpstr>
      <vt:lpstr>Agenda: Part A </vt:lpstr>
      <vt:lpstr>Seven Simple Examples</vt:lpstr>
      <vt:lpstr>Seven Simple Examples: 1 of 7 Summarize (almost) anything</vt:lpstr>
      <vt:lpstr>Seven Simple Examples: 2 of 7 Summary with patterns (__contains__)</vt:lpstr>
      <vt:lpstr>Seven Simple Examples: 3 of 7 Predict: Sentiment Analysis &amp; Text Classification</vt:lpstr>
      <vt:lpstr>Seven Simple Examples: 4 of 7 More tasks: token_classification, fill-mask</vt:lpstr>
      <vt:lpstr>Seven Simple Examples: 5 of 7 Input from datasets (as opposed to stdin)</vt:lpstr>
      <vt:lpstr>Seven Simple Examples: 6 of 7 gft_predict  gft_eval</vt:lpstr>
      <vt:lpstr>A Few Simple Examples: 7 of 7 gft_fit (aka fine-tuning)</vt:lpstr>
      <vt:lpstr>Recap of Seven Simple Examples</vt:lpstr>
      <vt:lpstr>Hundreds of Examples: https://github.com/kwchurch/gft </vt:lpstr>
      <vt:lpstr>Hundreds of Examples: Regression Testing</vt:lpstr>
      <vt:lpstr>Guide to Hundreds of Examples</vt:lpstr>
      <vt:lpstr>Cola subset of Glue, with pretrained models and data from HuggingFace $gft/examples/eval_examples/model.HuggingFace/language/data.HuggingFace/their_models/glue/cola.sh </vt:lpstr>
      <vt:lpstr>What is ``Good’’ Stuff?    Accuracy? Downloads?</vt:lpstr>
      <vt:lpstr>Agenda: Part A </vt:lpstr>
      <vt:lpstr>More tasks (1 of 4)</vt:lpstr>
      <vt:lpstr>More tasks (2 of 4)</vt:lpstr>
      <vt:lpstr>More tasks (3 of 4)</vt:lpstr>
      <vt:lpstr>More tasks (4 of 4)</vt:lpstr>
      <vt:lpstr>More tasks (4 of 4)</vt:lpstr>
      <vt:lpstr>gft_predict –task image-classification</vt:lpstr>
      <vt:lpstr>PowerPoint Presentation</vt:lpstr>
      <vt:lpstr>Inputs can also come from files (as well as URLs) There are a few images (and audio files) under $gft/doc/objects</vt:lpstr>
      <vt:lpstr>Task: Speech Recognition (ASR, ctc)</vt:lpstr>
      <vt:lpstr>--task argument  HuggingFace Pipelines https://huggingface.co/docs/transformers/v4.16.2/en/main_classes/pipelines </vt:lpstr>
      <vt:lpstr>Agenda: Part A </vt:lpstr>
      <vt:lpstr>Two Questions</vt:lpstr>
      <vt:lpstr>Embarrassment of Riches</vt:lpstr>
      <vt:lpstr>Metrics of Success: How do we find good stuff?</vt:lpstr>
      <vt:lpstr>How do I find the good stuff?  Popular Datasets? gft_summary –data H:__contains__wiki --topn 20</vt:lpstr>
      <vt:lpstr>How do I find the good stuff?  Popular Datasets? gft_summary –data H:__contains__ --topn 20</vt:lpstr>
      <vt:lpstr>gft_summary: How do I find the good stuff? Find models associated with a task (ASR)</vt:lpstr>
      <vt:lpstr>gft_summary: How do I find the good stuff? Find models associated with a task (ASR)</vt:lpstr>
      <vt:lpstr>gft_summary: How do I find the good stuff? Find popular models associated with a dataset</vt:lpstr>
      <vt:lpstr>gft_summary: How do I find the good stuff? Find popular models associated with a task (MT)</vt:lpstr>
      <vt:lpstr>Embarrassment of Riches</vt:lpstr>
      <vt:lpstr>What counts as ``good’’ stuff?</vt:lpstr>
      <vt:lpstr>SOTA-Chasing: Leaderboards Considered Harmful SOTA-chasing refers to papers that report SOTA numbers, but contribute little of lasting value to the literature. The point is the pointlessness.</vt:lpstr>
      <vt:lpstr>PWC: https://paperswithcode.com/dataset/glue </vt:lpstr>
      <vt:lpstr>PWC ≠ GLUE Leaderboard </vt:lpstr>
      <vt:lpstr>How do I find ``good’’ tasks?</vt:lpstr>
      <vt:lpstr>Equation Keywords ≈ Pipeline Tasks</vt:lpstr>
      <vt:lpstr>Two Questions</vt:lpstr>
      <vt:lpstr>Question: How do I use the good stuff? Answer: gft_predict</vt:lpstr>
      <vt:lpstr>Input: I love you Output: Depends on Model (among other things)</vt:lpstr>
      <vt:lpstr>Many of these models produce reasonable results</vt:lpstr>
      <vt:lpstr>But…</vt:lpstr>
      <vt:lpstr>Debugging, Confusion Matrices &amp; Error Analysis</vt:lpstr>
      <vt:lpstr>Inference: gft_predict</vt:lpstr>
      <vt:lpstr>Agenda: Part A </vt:lpstr>
      <vt:lpstr>Why De-emphasize Pre-Training?</vt:lpstr>
      <vt:lpstr>Standard 3-Step Recipe</vt:lpstr>
      <vt:lpstr>Models https://huggingface.co/models </vt:lpstr>
      <vt:lpstr>Model Compression (Distillation):  Important for Commercial Practice</vt:lpstr>
      <vt:lpstr>Lesson: Focus on Bottlenecks </vt:lpstr>
      <vt:lpstr>Base/Foundation/Pre-Trained Models Recommendation: Download f_pre  from Hubs</vt:lpstr>
      <vt:lpstr>Bigger Models are Better (but less efficient)</vt:lpstr>
      <vt:lpstr>540B Parameters:  https://arxiv.org/pdf/2204.02311.pdf </vt:lpstr>
      <vt:lpstr>Bigger Models are Better (but less efficient)</vt:lpstr>
      <vt:lpstr>540B Parameters:  More Parameters  Better Scores More Supervision  Better Scores</vt:lpstr>
      <vt:lpstr>Strengths and Opportunities</vt:lpstr>
      <vt:lpstr>Hubs: PyTorch is Popular (25k≫6k) On HuggingFace, PyTorch &gt; JAX &gt; TensorFlow</vt:lpstr>
      <vt:lpstr>Why Change Terminology?</vt:lpstr>
      <vt:lpstr> VLSI History http://www.eecs.mit.edu/docs/newsletter/VLSI.pdf http://ai.eecs.umich.edu/people/conway/Memoirs/MIT/MIT_Reminiscences.pdf   </vt:lpstr>
      <vt:lpstr>Agenda: Part A </vt:lpstr>
      <vt:lpstr>Advantages of Higher-Level Little Languages</vt:lpstr>
      <vt:lpstr>Part A Conclusions</vt:lpstr>
      <vt:lpstr>What are the most popular tasks? 30k Models  Pipeline Tasks (computed from $gft/gft_internals/huggingface_hub/huggingface_datasets.txt)</vt:lpstr>
      <vt:lpstr>30k Models  Pipeline Tasks (computed from $gft/gft_internals/huggingface_hub/huggingface_datasets.txt)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Kenneth Church</cp:lastModifiedBy>
  <cp:revision>3</cp:revision>
  <dcterms:created xsi:type="dcterms:W3CDTF">2022-05-07T16:48:18Z</dcterms:created>
  <dcterms:modified xsi:type="dcterms:W3CDTF">2023-03-23T16:32:19Z</dcterms:modified>
</cp:coreProperties>
</file>